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6" r:id="rId5"/>
    <p:sldId id="354" r:id="rId6"/>
    <p:sldId id="339" r:id="rId7"/>
    <p:sldId id="340" r:id="rId8"/>
    <p:sldId id="341" r:id="rId9"/>
    <p:sldId id="342" r:id="rId10"/>
    <p:sldId id="267" r:id="rId11"/>
    <p:sldId id="329" r:id="rId12"/>
    <p:sldId id="338" r:id="rId13"/>
    <p:sldId id="275" r:id="rId14"/>
    <p:sldId id="343" r:id="rId15"/>
    <p:sldId id="344" r:id="rId16"/>
    <p:sldId id="345" r:id="rId17"/>
    <p:sldId id="346" r:id="rId18"/>
    <p:sldId id="347" r:id="rId19"/>
    <p:sldId id="353" r:id="rId20"/>
    <p:sldId id="352" r:id="rId21"/>
    <p:sldId id="348" r:id="rId22"/>
    <p:sldId id="349" r:id="rId23"/>
    <p:sldId id="350" r:id="rId24"/>
    <p:sldId id="351" r:id="rId25"/>
  </p:sldIdLst>
  <p:sldSz cx="12192000" cy="6858000"/>
  <p:notesSz cx="6858000" cy="17811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mphill, Suzanne@HCD" initials="HS" lastIdx="9" clrIdx="0">
    <p:extLst>
      <p:ext uri="{19B8F6BF-5375-455C-9EA6-DF929625EA0E}">
        <p15:presenceInfo xmlns:p15="http://schemas.microsoft.com/office/powerpoint/2012/main" userId="S::suzanne.hemphill_hcd.ca.gov#ext#@gcrincorporated.com::63f858b4-d2d1-4996-9c2e-88de9fc06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16E76-C613-49F7-8C9F-69552CA3194D}" v="1" dt="2020-09-14T21:36:15.386"/>
  </p1510:revLst>
</p1510:revInfo>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61613" autoAdjust="0"/>
  </p:normalViewPr>
  <p:slideViewPr>
    <p:cSldViewPr snapToGrid="0">
      <p:cViewPr varScale="1">
        <p:scale>
          <a:sx n="48" d="100"/>
          <a:sy n="48" d="100"/>
        </p:scale>
        <p:origin x="1142" y="29"/>
      </p:cViewPr>
      <p:guideLst/>
    </p:cSldViewPr>
  </p:slideViewPr>
  <p:outlineViewPr>
    <p:cViewPr>
      <p:scale>
        <a:sx n="33" d="100"/>
        <a:sy n="33" d="100"/>
      </p:scale>
      <p:origin x="0" y="-115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128B4-913B-4A18-9F9D-CA3DFE08F910}" type="datetimeFigureOut">
              <a:rPr lang="en-US" smtClean="0"/>
              <a:t>9/14/2020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C69B9-E27E-44CC-9265-09EEF6DD2208}" type="slidenum">
              <a:rPr lang="en-US" smtClean="0"/>
              <a:t>‹#›</a:t>
            </a:fld>
            <a:endParaRPr lang="en-US" dirty="0"/>
          </a:p>
        </p:txBody>
      </p:sp>
    </p:spTree>
    <p:extLst>
      <p:ext uri="{BB962C8B-B14F-4D97-AF65-F5344CB8AC3E}">
        <p14:creationId xmlns:p14="http://schemas.microsoft.com/office/powerpoint/2010/main" val="296426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5C69B9-E27E-44CC-9265-09EEF6DD2208}" type="slidenum">
              <a:rPr lang="en-US" smtClean="0"/>
              <a:t>1</a:t>
            </a:fld>
            <a:endParaRPr lang="en-US" dirty="0"/>
          </a:p>
        </p:txBody>
      </p:sp>
    </p:spTree>
    <p:extLst>
      <p:ext uri="{BB962C8B-B14F-4D97-AF65-F5344CB8AC3E}">
        <p14:creationId xmlns:p14="http://schemas.microsoft.com/office/powerpoint/2010/main" val="124985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11</a:t>
            </a:fld>
            <a:endParaRPr lang="en-US" dirty="0"/>
          </a:p>
        </p:txBody>
      </p:sp>
    </p:spTree>
    <p:extLst>
      <p:ext uri="{BB962C8B-B14F-4D97-AF65-F5344CB8AC3E}">
        <p14:creationId xmlns:p14="http://schemas.microsoft.com/office/powerpoint/2010/main" val="42134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14</a:t>
            </a:fld>
            <a:endParaRPr lang="en-US" dirty="0"/>
          </a:p>
        </p:txBody>
      </p:sp>
    </p:spTree>
    <p:extLst>
      <p:ext uri="{BB962C8B-B14F-4D97-AF65-F5344CB8AC3E}">
        <p14:creationId xmlns:p14="http://schemas.microsoft.com/office/powerpoint/2010/main" val="15454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15</a:t>
            </a:fld>
            <a:endParaRPr lang="en-US" dirty="0"/>
          </a:p>
        </p:txBody>
      </p:sp>
    </p:spTree>
    <p:extLst>
      <p:ext uri="{BB962C8B-B14F-4D97-AF65-F5344CB8AC3E}">
        <p14:creationId xmlns:p14="http://schemas.microsoft.com/office/powerpoint/2010/main" val="213307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17</a:t>
            </a:fld>
            <a:endParaRPr lang="en-US" dirty="0"/>
          </a:p>
        </p:txBody>
      </p:sp>
    </p:spTree>
    <p:extLst>
      <p:ext uri="{BB962C8B-B14F-4D97-AF65-F5344CB8AC3E}">
        <p14:creationId xmlns:p14="http://schemas.microsoft.com/office/powerpoint/2010/main" val="102410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Federal Register FR-6218-N-01: </a:t>
            </a:r>
            <a:r>
              <a:rPr lang="en-US" sz="1200" b="0" i="0" u="none" strike="noStrike" kern="1200" baseline="0" dirty="0">
                <a:solidFill>
                  <a:schemeClr val="tx1"/>
                </a:solidFill>
                <a:latin typeface="+mn-lt"/>
                <a:ea typeface="+mn-ea"/>
                <a:cs typeface="+mn-cs"/>
              </a:rPr>
              <a:t>HUD is now issuing waivers and alternative requirements to expedite procedures to modify citizen participation plans for </a:t>
            </a:r>
            <a:r>
              <a:rPr lang="en-US" sz="1200" b="0" i="1" u="none" strike="noStrike" kern="1200" baseline="0" dirty="0">
                <a:solidFill>
                  <a:schemeClr val="tx1"/>
                </a:solidFill>
                <a:latin typeface="+mn-lt"/>
                <a:ea typeface="+mn-ea"/>
                <a:cs typeface="+mn-cs"/>
              </a:rPr>
              <a:t>all </a:t>
            </a:r>
            <a:r>
              <a:rPr lang="en-US" sz="1200" b="0" i="0" u="none" strike="noStrike" kern="1200" baseline="0" dirty="0">
                <a:solidFill>
                  <a:schemeClr val="tx1"/>
                </a:solidFill>
                <a:latin typeface="+mn-lt"/>
                <a:ea typeface="+mn-ea"/>
                <a:cs typeface="+mn-cs"/>
              </a:rPr>
              <a:t>2019 and 2020 fiscal year consolidated plan and annual action plan submissions that pertain to ESG, HOME, HTF, and HOPWA formula programs. The waivers are necessary to effectively implement the CARES Act flexibilities offered to CDBG grantees because planning and annual action plan consolidated plan submissions for CDBG-CV and CDBG grants are inextricably linked with the consolidated plan submissions for ESG, HOME, HTF, and HOPWA.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amendment to the Citizen Participation Requirements adds expedited procedures for consolidated planning submissions describing the use of fiscal year 2019 or 2020 annual formula funds for CPD programs, and for CDBG-CV and ESG-CV funds. These procedures include guidance on virtual public hearings and shortens the public comment period to 5 days. Pursuant to Federal Register FR-6218-N-01, the public comment period for incorporating these expedited procedures into the citizen participation plan may run concurrently with other proposed consolidated planning amendments describing the use of fiscal year 2019 or 2020 annual formula funds, and will provide the public with notice and a reasonable opportunity to comment of no less than 5 days.</a:t>
            </a:r>
          </a:p>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18</a:t>
            </a:fld>
            <a:endParaRPr lang="en-US" dirty="0"/>
          </a:p>
        </p:txBody>
      </p:sp>
    </p:spTree>
    <p:extLst>
      <p:ext uri="{BB962C8B-B14F-4D97-AF65-F5344CB8AC3E}">
        <p14:creationId xmlns:p14="http://schemas.microsoft.com/office/powerpoint/2010/main" val="3565505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600"/>
              </a:spcBef>
              <a:spcAft>
                <a:spcPts val="600"/>
              </a:spcAft>
              <a:buFont typeface="+mj-lt"/>
              <a:buNone/>
            </a:pPr>
            <a:r>
              <a:rPr lang="en-US" sz="1200" b="0" dirty="0">
                <a:solidFill>
                  <a:srgbClr val="2F5496"/>
                </a:solidFill>
                <a:effectLst/>
                <a:latin typeface="Arial" panose="020B0604020202020204" pitchFamily="34" charset="0"/>
                <a:ea typeface="Times New Roman" panose="02020603050405020304" pitchFamily="18" charset="0"/>
                <a:cs typeface="Arial" panose="020B0604020202020204" pitchFamily="34" charset="0"/>
              </a:rPr>
              <a:t>From amended CPP:</a:t>
            </a:r>
          </a:p>
          <a:p>
            <a:pPr marL="0" marR="0" lvl="0" indent="0">
              <a:lnSpc>
                <a:spcPct val="115000"/>
              </a:lnSpc>
              <a:spcBef>
                <a:spcPts val="600"/>
              </a:spcBef>
              <a:spcAft>
                <a:spcPts val="600"/>
              </a:spcAft>
              <a:buFont typeface="+mj-lt"/>
              <a:buNone/>
            </a:pPr>
            <a:r>
              <a:rPr lang="en-US" sz="1300" b="1" dirty="0">
                <a:solidFill>
                  <a:srgbClr val="2F5496"/>
                </a:solidFill>
                <a:effectLst/>
                <a:latin typeface="Cambria" panose="02040503050406030204" pitchFamily="18" charset="0"/>
                <a:ea typeface="Times New Roman" panose="02020603050405020304" pitchFamily="18" charset="0"/>
                <a:cs typeface="Times New Roman" panose="02020603050405020304" pitchFamily="18" charset="0"/>
              </a:rPr>
              <a:t>Expedited Procedures authorized by the CARES Act and FR-6218-N-01</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following expedited procedures apply to any consolidated planning submissions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ConPlan</a:t>
            </a:r>
            <a:r>
              <a:rPr lang="en-US" sz="1200" dirty="0">
                <a:effectLst/>
                <a:latin typeface="Arial" panose="020B0604020202020204" pitchFamily="34" charset="0"/>
                <a:ea typeface="Calibri" panose="020F0502020204030204" pitchFamily="34" charset="0"/>
                <a:cs typeface="Times New Roman" panose="02020603050405020304" pitchFamily="18" charset="0"/>
              </a:rPr>
              <a:t> and AP and amendments to these plans) describing the use of fiscal year 2019 or 2020 annual formula funds for CPD programs, and for CDBG-CV and ESG-CV funds provided under the CARES Act. </a:t>
            </a:r>
          </a:p>
          <a:p>
            <a:pPr marL="342900" marR="0" lvl="0" indent="-342900">
              <a:lnSpc>
                <a:spcPct val="115000"/>
              </a:lnSpc>
              <a:spcBef>
                <a:spcPts val="0"/>
              </a:spcBef>
              <a:spcAft>
                <a:spcPts val="0"/>
              </a:spcAft>
              <a:buFont typeface="+mj-lt"/>
              <a:buAutoNum type="romanLcPeriod"/>
            </a:pPr>
            <a:r>
              <a:rPr lang="en-US" sz="12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Expedited Public Comment Period:</a:t>
            </a:r>
            <a:r>
              <a:rPr lang="en-US" sz="1200" dirty="0">
                <a:effectLst/>
                <a:latin typeface="Arial" panose="020B0604020202020204" pitchFamily="34" charset="0"/>
                <a:ea typeface="Calibri" panose="020F0502020204030204" pitchFamily="34" charset="0"/>
                <a:cs typeface="Times New Roman" panose="02020603050405020304" pitchFamily="18" charset="0"/>
              </a:rPr>
              <a:t> The Department will provide notice and a minimum of 5 calendar days for comments on the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ConPlan</a:t>
            </a:r>
            <a:r>
              <a:rPr lang="en-US" sz="1200" dirty="0">
                <a:effectLst/>
                <a:latin typeface="Arial" panose="020B0604020202020204" pitchFamily="34" charset="0"/>
                <a:ea typeface="Calibri" panose="020F0502020204030204" pitchFamily="34" charset="0"/>
                <a:cs typeface="Times New Roman" panose="02020603050405020304" pitchFamily="18" charset="0"/>
              </a:rPr>
              <a:t>, AP and amendments to these plans. </a:t>
            </a:r>
          </a:p>
          <a:p>
            <a:pPr marL="342900" marR="0" lvl="0" indent="-342900">
              <a:lnSpc>
                <a:spcPct val="115000"/>
              </a:lnSpc>
              <a:spcBef>
                <a:spcPts val="0"/>
              </a:spcBef>
              <a:spcAft>
                <a:spcPts val="1000"/>
              </a:spcAft>
              <a:buFont typeface="+mj-lt"/>
              <a:buAutoNum type="romanLcPeriod"/>
            </a:pPr>
            <a:r>
              <a:rPr lang="en-US" sz="1200"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Virtual Public Hearings:</a:t>
            </a:r>
            <a:r>
              <a:rPr lang="en-US" sz="12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For as long as national or local health authorities recommend social distancing and limiting public gatherings for public health reasons, the Department will hold virtual hearings in lieu of in-person public hearings. Virtual public hearings will provide access for residents, timely responses from the Department to all resident questions and issues, and public access to all questions and responses, as described above in “Virtual Public Hearings – General”.</a:t>
            </a:r>
          </a:p>
          <a:p>
            <a:pPr marL="0" marR="0" lvl="0" indent="0" algn="l" defTabSz="914400" rtl="0" eaLnBrk="1" fontAlgn="auto" latinLnBrk="0" hangingPunct="1">
              <a:lnSpc>
                <a:spcPct val="115000"/>
              </a:lnSpc>
              <a:spcBef>
                <a:spcPts val="0"/>
              </a:spcBef>
              <a:spcAft>
                <a:spcPts val="1000"/>
              </a:spcAft>
              <a:buClrTx/>
              <a:buSzTx/>
              <a:buFont typeface="+mj-lt"/>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The option to hold virtual public hearings is also available to </a:t>
            </a:r>
            <a:r>
              <a:rPr lang="en-US" sz="1200" kern="1200" dirty="0">
                <a:solidFill>
                  <a:schemeClr val="tx1"/>
                </a:solidFill>
                <a:effectLst/>
                <a:latin typeface="+mn-lt"/>
                <a:ea typeface="+mn-ea"/>
                <a:cs typeface="+mn-cs"/>
              </a:rPr>
              <a:t>units of general local government receiving fiscal year 2019 or 2020 CDBG annual funds, or CDBG-CV funds, allocated by the State through a method of distribution.</a:t>
            </a:r>
          </a:p>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19</a:t>
            </a:fld>
            <a:endParaRPr lang="en-US" dirty="0"/>
          </a:p>
        </p:txBody>
      </p:sp>
    </p:spTree>
    <p:extLst>
      <p:ext uri="{BB962C8B-B14F-4D97-AF65-F5344CB8AC3E}">
        <p14:creationId xmlns:p14="http://schemas.microsoft.com/office/powerpoint/2010/main" val="13790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21</a:t>
            </a:fld>
            <a:endParaRPr lang="en-US" dirty="0"/>
          </a:p>
        </p:txBody>
      </p:sp>
    </p:spTree>
    <p:extLst>
      <p:ext uri="{BB962C8B-B14F-4D97-AF65-F5344CB8AC3E}">
        <p14:creationId xmlns:p14="http://schemas.microsoft.com/office/powerpoint/2010/main" val="62290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2</a:t>
            </a:fld>
            <a:endParaRPr lang="en-US" dirty="0"/>
          </a:p>
        </p:txBody>
      </p:sp>
    </p:spTree>
    <p:extLst>
      <p:ext uri="{BB962C8B-B14F-4D97-AF65-F5344CB8AC3E}">
        <p14:creationId xmlns:p14="http://schemas.microsoft.com/office/powerpoint/2010/main" val="139933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3</a:t>
            </a:fld>
            <a:endParaRPr lang="en-US" dirty="0"/>
          </a:p>
        </p:txBody>
      </p:sp>
    </p:spTree>
    <p:extLst>
      <p:ext uri="{BB962C8B-B14F-4D97-AF65-F5344CB8AC3E}">
        <p14:creationId xmlns:p14="http://schemas.microsoft.com/office/powerpoint/2010/main" val="97812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4</a:t>
            </a:fld>
            <a:endParaRPr lang="en-US" dirty="0"/>
          </a:p>
        </p:txBody>
      </p:sp>
    </p:spTree>
    <p:extLst>
      <p:ext uri="{BB962C8B-B14F-4D97-AF65-F5344CB8AC3E}">
        <p14:creationId xmlns:p14="http://schemas.microsoft.com/office/powerpoint/2010/main" val="421130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Consolidated Plan</a:t>
            </a:r>
            <a:r>
              <a:rPr lang="en-US" sz="1200" b="0" i="0" u="none" strike="noStrike" kern="1200" baseline="0" dirty="0">
                <a:solidFill>
                  <a:schemeClr val="tx1"/>
                </a:solidFill>
                <a:latin typeface="+mn-lt"/>
                <a:ea typeface="+mn-ea"/>
                <a:cs typeface="+mn-cs"/>
              </a:rPr>
              <a:t> is designed to help states and local jurisdictions to assess their affordable housing and community development needs and market conditions, and to make data-driven, place-based investment decisions. The consolidated planning process serves as the framework for a community-wide dialogue to identify housing and community development priorities that align and focus funding from the CPD formula block grant programs: </a:t>
            </a:r>
            <a:r>
              <a:rPr lang="en-US" sz="1200" b="0" i="0" u="sng" strike="noStrike" kern="1200" baseline="0" dirty="0">
                <a:solidFill>
                  <a:schemeClr val="tx1"/>
                </a:solidFill>
                <a:latin typeface="+mn-lt"/>
                <a:ea typeface="+mn-ea"/>
                <a:cs typeface="+mn-cs"/>
              </a:rPr>
              <a:t>Community Development Block Grant (CDBG) Program</a:t>
            </a:r>
            <a:r>
              <a:rPr lang="en-US" sz="1200" b="0" i="0" u="none"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HOME Investment Partnerships (HOME) Program</a:t>
            </a:r>
            <a:r>
              <a:rPr lang="en-US" sz="1200" b="0" i="0" u="none"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Emergency Solutions Grants (ESG) Program</a:t>
            </a:r>
            <a:r>
              <a:rPr lang="en-US" sz="1200" b="0" i="0" u="none" strike="noStrike" kern="1200" baseline="0" dirty="0">
                <a:solidFill>
                  <a:schemeClr val="tx1"/>
                </a:solidFill>
                <a:latin typeface="+mn-lt"/>
                <a:ea typeface="+mn-ea"/>
                <a:cs typeface="+mn-cs"/>
              </a:rPr>
              <a:t>, and </a:t>
            </a:r>
            <a:r>
              <a:rPr lang="en-US" sz="1200" b="0" i="0" u="sng" strike="noStrike" kern="1200" baseline="0" dirty="0">
                <a:solidFill>
                  <a:schemeClr val="tx1"/>
                </a:solidFill>
                <a:latin typeface="+mn-lt"/>
                <a:ea typeface="+mn-ea"/>
                <a:cs typeface="+mn-cs"/>
              </a:rPr>
              <a:t>Housing Opportunities for Persons With AIDS (HOPWA) Program</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The Consolidated Plan is carried out through </a:t>
            </a:r>
            <a:r>
              <a:rPr lang="en-US" sz="1200" b="1" i="0" u="none" strike="noStrike" kern="1200" baseline="0" dirty="0">
                <a:solidFill>
                  <a:schemeClr val="tx1"/>
                </a:solidFill>
                <a:latin typeface="+mn-lt"/>
                <a:ea typeface="+mn-ea"/>
                <a:cs typeface="+mn-cs"/>
              </a:rPr>
              <a:t>Annual Action Plans</a:t>
            </a:r>
            <a:r>
              <a:rPr lang="en-US" sz="1200" b="0" i="0" u="none" strike="noStrike" kern="1200" baseline="0" dirty="0">
                <a:solidFill>
                  <a:schemeClr val="tx1"/>
                </a:solidFill>
                <a:latin typeface="+mn-lt"/>
                <a:ea typeface="+mn-ea"/>
                <a:cs typeface="+mn-cs"/>
              </a:rPr>
              <a:t>, which provide a concise summary of the actions, activities, and the specific federal and non-federal resources that will be used each year to address the priority needs and specific goals identified by the Consolidated Plan.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California Department of Housing and Community Development (HCD) has released the </a:t>
            </a:r>
            <a:r>
              <a:rPr lang="en-US" sz="1200" u="sng" kern="1200" dirty="0">
                <a:solidFill>
                  <a:schemeClr val="tx1"/>
                </a:solidFill>
                <a:effectLst/>
                <a:latin typeface="+mn-lt"/>
                <a:ea typeface="+mn-ea"/>
                <a:cs typeface="+mn-cs"/>
              </a:rPr>
              <a:t>2019-2020 Annual Action Plan Substantial Amendment</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Amended Citizen Participation Plan </a:t>
            </a:r>
            <a:r>
              <a:rPr lang="en-US" sz="1200" kern="1200" dirty="0">
                <a:solidFill>
                  <a:schemeClr val="tx1"/>
                </a:solidFill>
                <a:effectLst/>
                <a:latin typeface="+mn-lt"/>
                <a:ea typeface="+mn-ea"/>
                <a:cs typeface="+mn-cs"/>
              </a:rPr>
              <a:t>. These amendments are necessary to facilitate the receipt and distribution of the second tranche of critical funding to assist in the response and recovery of the COVID-19 state of emergency.</a:t>
            </a:r>
          </a:p>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5</a:t>
            </a:fld>
            <a:endParaRPr lang="en-US" dirty="0"/>
          </a:p>
        </p:txBody>
      </p:sp>
    </p:spTree>
    <p:extLst>
      <p:ext uri="{BB962C8B-B14F-4D97-AF65-F5344CB8AC3E}">
        <p14:creationId xmlns:p14="http://schemas.microsoft.com/office/powerpoint/2010/main" val="200254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CARES Act State of California Draft 2019-2020 Annual Action Plan Substantial Amendments (AP) incorporates additional funding and describes the Methods of Distribution for the second tranche of CARES Act funding in the CDBG and ESG programs.</a:t>
            </a:r>
          </a:p>
          <a:p>
            <a:r>
              <a:rPr lang="en-US" sz="1200" b="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priorities for COVID-19 response are</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Addressing and preventing homelessness</a:t>
            </a:r>
          </a:p>
          <a:p>
            <a:pPr lvl="0"/>
            <a:r>
              <a:rPr lang="en-US" sz="1200" kern="1200" dirty="0">
                <a:solidFill>
                  <a:schemeClr val="tx1"/>
                </a:solidFill>
                <a:effectLst/>
                <a:latin typeface="+mn-lt"/>
                <a:ea typeface="+mn-ea"/>
                <a:cs typeface="+mn-cs"/>
              </a:rPr>
              <a:t>Increase economic development opportunities</a:t>
            </a:r>
          </a:p>
          <a:p>
            <a:pPr lvl="0"/>
            <a:r>
              <a:rPr lang="en-US" sz="1200" kern="1200" dirty="0">
                <a:solidFill>
                  <a:schemeClr val="tx1"/>
                </a:solidFill>
                <a:effectLst/>
                <a:latin typeface="+mn-lt"/>
                <a:ea typeface="+mn-ea"/>
                <a:cs typeface="+mn-cs"/>
              </a:rPr>
              <a:t>Maintain or improve public facilities and infrastructure</a:t>
            </a:r>
          </a:p>
          <a:p>
            <a:pPr lvl="0"/>
            <a:r>
              <a:rPr lang="en-US" sz="1200" kern="1200" dirty="0">
                <a:solidFill>
                  <a:schemeClr val="tx1"/>
                </a:solidFill>
                <a:effectLst/>
                <a:latin typeface="+mn-lt"/>
                <a:ea typeface="+mn-ea"/>
                <a:cs typeface="+mn-cs"/>
              </a:rPr>
              <a:t>Maintain or improve access to public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Additionally, the AP is being amended to add in language to the Housing Trust Fund</a:t>
            </a:r>
            <a:r>
              <a:rPr lang="en-US" sz="1200" kern="1200" dirty="0">
                <a:solidFill>
                  <a:schemeClr val="tx1"/>
                </a:solidFill>
                <a:effectLst/>
                <a:latin typeface="+mn-lt"/>
                <a:ea typeface="+mn-ea"/>
                <a:cs typeface="+mn-cs"/>
              </a:rPr>
              <a:t> (HTF) method of distribution to better align the funding with HUD's regulations and add flexibility to the HTF funding. Changes in the subsidized housing market resulting from increased construction costs, lack of construction labor, shortage of matching funds, and delays in funding and predevelopment due to COVID-19 have resulted in a potential shortfall of HTF eligible new construction projects. In order to make sure all of the HTF funding is allocated to projects as part of the Housing for Healthy California (HHC) program this amendment to the HTF moderate-income communities and improve the quality of life for Californians.</a:t>
            </a:r>
          </a:p>
          <a:p>
            <a:endParaRPr lang="en-US" dirty="0"/>
          </a:p>
        </p:txBody>
      </p:sp>
      <p:sp>
        <p:nvSpPr>
          <p:cNvPr id="4" name="Slide Number Placeholder 3"/>
          <p:cNvSpPr>
            <a:spLocks noGrp="1"/>
          </p:cNvSpPr>
          <p:nvPr>
            <p:ph type="sldNum" sz="quarter" idx="5"/>
          </p:nvPr>
        </p:nvSpPr>
        <p:spPr/>
        <p:txBody>
          <a:bodyPr/>
          <a:lstStyle/>
          <a:p>
            <a:fld id="{6E5C69B9-E27E-44CC-9265-09EEF6DD2208}" type="slidenum">
              <a:rPr lang="en-US" smtClean="0"/>
              <a:t>6</a:t>
            </a:fld>
            <a:endParaRPr lang="en-US" dirty="0"/>
          </a:p>
        </p:txBody>
      </p:sp>
    </p:spTree>
    <p:extLst>
      <p:ext uri="{BB962C8B-B14F-4D97-AF65-F5344CB8AC3E}">
        <p14:creationId xmlns:p14="http://schemas.microsoft.com/office/powerpoint/2010/main" val="201638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5C69B9-E27E-44CC-9265-09EEF6DD2208}" type="slidenum">
              <a:rPr lang="en-US" smtClean="0"/>
              <a:t>7</a:t>
            </a:fld>
            <a:endParaRPr lang="en-US" dirty="0"/>
          </a:p>
        </p:txBody>
      </p:sp>
    </p:spTree>
    <p:extLst>
      <p:ext uri="{BB962C8B-B14F-4D97-AF65-F5344CB8AC3E}">
        <p14:creationId xmlns:p14="http://schemas.microsoft.com/office/powerpoint/2010/main" val="346948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5C69B9-E27E-44CC-9265-09EEF6DD2208}" type="slidenum">
              <a:rPr lang="en-US" smtClean="0"/>
              <a:t>8</a:t>
            </a:fld>
            <a:endParaRPr lang="en-US" dirty="0"/>
          </a:p>
        </p:txBody>
      </p:sp>
    </p:spTree>
    <p:extLst>
      <p:ext uri="{BB962C8B-B14F-4D97-AF65-F5344CB8AC3E}">
        <p14:creationId xmlns:p14="http://schemas.microsoft.com/office/powerpoint/2010/main" val="215697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C69B9-E27E-44CC-9265-09EEF6DD2208}" type="slidenum">
              <a:rPr lang="en-US" smtClean="0"/>
              <a:t>10</a:t>
            </a:fld>
            <a:endParaRPr lang="en-US" dirty="0"/>
          </a:p>
        </p:txBody>
      </p:sp>
    </p:spTree>
    <p:extLst>
      <p:ext uri="{BB962C8B-B14F-4D97-AF65-F5344CB8AC3E}">
        <p14:creationId xmlns:p14="http://schemas.microsoft.com/office/powerpoint/2010/main" val="1734946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35200" y="0"/>
            <a:ext cx="7620000" cy="3276600"/>
          </a:xfrm>
        </p:spPr>
        <p:txBody>
          <a:bodyPr lIns="0" tIns="0" rIns="0" bIns="0">
            <a:noAutofit/>
          </a:bodyPr>
          <a:lstStyle>
            <a:lvl1pPr algn="l">
              <a:defRPr sz="4900" b="1">
                <a:solidFill>
                  <a:schemeClr val="bg1"/>
                </a:solidFill>
                <a:latin typeface="Avenir LT Std 65 Medium" pitchFamily="34" charset="0"/>
              </a:defRPr>
            </a:lvl1pPr>
          </a:lstStyle>
          <a:p>
            <a:r>
              <a:rPr lang="en-US"/>
              <a:t>HCD Curve Presentation Name</a:t>
            </a:r>
          </a:p>
        </p:txBody>
      </p:sp>
      <p:sp>
        <p:nvSpPr>
          <p:cNvPr id="3" name="Subtitle 2"/>
          <p:cNvSpPr>
            <a:spLocks noGrp="1"/>
          </p:cNvSpPr>
          <p:nvPr>
            <p:ph type="subTitle" idx="1" hasCustomPrompt="1"/>
          </p:nvPr>
        </p:nvSpPr>
        <p:spPr>
          <a:xfrm>
            <a:off x="4165600" y="4876800"/>
            <a:ext cx="5588000" cy="1676400"/>
          </a:xfrm>
        </p:spPr>
        <p:txBody>
          <a:bodyPr lIns="0" tIns="0" rIns="0" bIns="0" anchor="t" anchorCtr="0">
            <a:normAutofit/>
          </a:bodyPr>
          <a:lstStyle>
            <a:lvl1pPr marL="0" indent="0" algn="l">
              <a:buNone/>
              <a:defRPr sz="1800" b="0">
                <a:solidFill>
                  <a:schemeClr val="bg1"/>
                </a:solidFill>
                <a:latin typeface="Avenir LT Std 65 Medium"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Presenter Information</a:t>
            </a:r>
          </a:p>
          <a:p>
            <a:r>
              <a:rPr lang="en-US"/>
              <a:t>Presenter Division/Office</a:t>
            </a:r>
          </a:p>
          <a:p>
            <a:r>
              <a:rPr lang="en-US"/>
              <a:t>Contact Information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200" y="4724400"/>
            <a:ext cx="1524000" cy="1143000"/>
          </a:xfrm>
          <a:prstGeom prst="rect">
            <a:avLst/>
          </a:prstGeom>
        </p:spPr>
      </p:pic>
    </p:spTree>
    <p:extLst>
      <p:ext uri="{BB962C8B-B14F-4D97-AF65-F5344CB8AC3E}">
        <p14:creationId xmlns:p14="http://schemas.microsoft.com/office/powerpoint/2010/main" val="350088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336800" y="457200"/>
            <a:ext cx="8737600" cy="1066800"/>
          </a:xfrm>
          <a:prstGeom prst="rect">
            <a:avLst/>
          </a:prstGeom>
        </p:spPr>
        <p:txBody>
          <a:bodyPr vert="horz" lIns="0" tIns="0" rIns="0" bIns="0" rtlCol="0" anchor="ctr">
            <a:normAutofit/>
          </a:bodyPr>
          <a:lstStyle/>
          <a:p>
            <a:r>
              <a:rPr lang="en-US"/>
              <a:t>Click to edit Master title style</a:t>
            </a:r>
          </a:p>
        </p:txBody>
      </p:sp>
      <p:sp>
        <p:nvSpPr>
          <p:cNvPr id="6" name="Text Placeholder 2"/>
          <p:cNvSpPr>
            <a:spLocks noGrp="1"/>
          </p:cNvSpPr>
          <p:nvPr>
            <p:ph idx="1"/>
          </p:nvPr>
        </p:nvSpPr>
        <p:spPr>
          <a:xfrm>
            <a:off x="1219200" y="1752602"/>
            <a:ext cx="98552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F4D33583-5028-4874-AB3C-A2441F8DD3A3}" type="datetime1">
              <a:rPr lang="en-US" smtClean="0"/>
              <a:t>9/14/2020</a:t>
            </a:fld>
            <a:endParaRPr lang="en-US" dirty="0"/>
          </a:p>
        </p:txBody>
      </p:sp>
      <p:sp>
        <p:nvSpPr>
          <p:cNvPr id="8"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10"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929B156A-F2AE-455E-BA3F-88D8357327A3}" type="slidenum">
              <a:rPr lang="en-US" smtClean="0"/>
              <a:t>‹#›</a:t>
            </a:fld>
            <a:endParaRPr lang="en-US" dirty="0"/>
          </a:p>
        </p:txBody>
      </p:sp>
    </p:spTree>
    <p:extLst>
      <p:ext uri="{BB962C8B-B14F-4D97-AF65-F5344CB8AC3E}">
        <p14:creationId xmlns:p14="http://schemas.microsoft.com/office/powerpoint/2010/main" val="261371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6800" y="457200"/>
            <a:ext cx="8686800" cy="1600200"/>
          </a:xfrm>
        </p:spPr>
        <p:txBody>
          <a:bodyPr/>
          <a:lstStyle>
            <a:lvl1pPr>
              <a:defRPr>
                <a:solidFill>
                  <a:schemeClr val="tx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38BEC9D-4A7E-4F86-8548-E5F7A7F10F67}" type="datetime1">
              <a:rPr lang="en-US" smtClean="0"/>
              <a:t>9/14/2020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sz="1600">
                <a:solidFill>
                  <a:schemeClr val="bg1"/>
                </a:solidFill>
                <a:latin typeface="Avenir LT Std 65 Medium"/>
              </a:defRPr>
            </a:lvl1pPr>
          </a:lstStyle>
          <a:p>
            <a:r>
              <a:rPr lang="en-US" dirty="0"/>
              <a:t>Page </a:t>
            </a:r>
            <a:fld id="{929B156A-F2AE-455E-BA3F-88D8357327A3}" type="slidenum">
              <a:rPr lang="en-US" smtClean="0"/>
              <a:pPr/>
              <a:t>‹#›</a:t>
            </a:fld>
            <a:r>
              <a:rPr lang="en-US" dirty="0"/>
              <a:t> of 8</a:t>
            </a:r>
          </a:p>
        </p:txBody>
      </p:sp>
      <p:sp>
        <p:nvSpPr>
          <p:cNvPr id="8" name="Text Placeholder 2"/>
          <p:cNvSpPr>
            <a:spLocks noGrp="1"/>
          </p:cNvSpPr>
          <p:nvPr>
            <p:ph idx="1"/>
          </p:nvPr>
        </p:nvSpPr>
        <p:spPr>
          <a:xfrm>
            <a:off x="1168400" y="2057404"/>
            <a:ext cx="9855200" cy="4298951"/>
          </a:xfrm>
          <a:prstGeom prst="rect">
            <a:avLst/>
          </a:prstGeom>
        </p:spPr>
        <p:txBody>
          <a:bodyPr vert="horz" lIns="0" tIns="0" rIns="0" bIns="0" rtlCol="0">
            <a:normAutofit/>
          </a:bodyPr>
          <a:lstStyle>
            <a:lvl1pPr>
              <a:spcBef>
                <a:spcPts val="800"/>
              </a:spcBef>
              <a:spcAft>
                <a:spcPts val="80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87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87D6AF4D-156C-4A84-AC06-E7121FE6CABB}" type="datetime1">
              <a:rPr lang="en-US" smtClean="0"/>
              <a:t>9/14/2020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29B156A-F2AE-455E-BA3F-88D8357327A3}" type="slidenum">
              <a:rPr lang="en-US" smtClean="0"/>
              <a:t>‹#›</a:t>
            </a:fld>
            <a:endParaRPr lang="en-US" dirty="0"/>
          </a:p>
        </p:txBody>
      </p:sp>
    </p:spTree>
    <p:extLst>
      <p:ext uri="{BB962C8B-B14F-4D97-AF65-F5344CB8AC3E}">
        <p14:creationId xmlns:p14="http://schemas.microsoft.com/office/powerpoint/2010/main" val="302713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4876800"/>
          </a:xfrm>
        </p:spPr>
        <p:txBody>
          <a:bodyPr anchor="ctr" anchorCtr="1">
            <a:noAutofit/>
          </a:bodyPr>
          <a:lstStyle>
            <a:lvl1pPr algn="l">
              <a:defRPr sz="5000" b="0" cap="none">
                <a:solidFill>
                  <a:schemeClr val="bg1"/>
                </a:solidFill>
              </a:defRPr>
            </a:lvl1pPr>
          </a:lstStyle>
          <a:p>
            <a:r>
              <a:rPr lang="en-US"/>
              <a:t>Click To Edit Chapter Title</a:t>
            </a:r>
          </a:p>
        </p:txBody>
      </p:sp>
    </p:spTree>
    <p:extLst>
      <p:ext uri="{BB962C8B-B14F-4D97-AF65-F5344CB8AC3E}">
        <p14:creationId xmlns:p14="http://schemas.microsoft.com/office/powerpoint/2010/main" val="102645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slide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4876800"/>
          </a:xfrm>
        </p:spPr>
        <p:txBody>
          <a:bodyPr anchor="ctr" anchorCtr="1">
            <a:noAutofit/>
          </a:bodyPr>
          <a:lstStyle>
            <a:lvl1pPr algn="l">
              <a:defRPr sz="5000" b="0" cap="none">
                <a:solidFill>
                  <a:schemeClr val="bg1"/>
                </a:solidFill>
              </a:defRPr>
            </a:lvl1pPr>
          </a:lstStyle>
          <a:p>
            <a:r>
              <a:rPr lang="en-US"/>
              <a:t>Click To Edit Chapter Title</a:t>
            </a:r>
          </a:p>
        </p:txBody>
      </p:sp>
    </p:spTree>
    <p:extLst>
      <p:ext uri="{BB962C8B-B14F-4D97-AF65-F5344CB8AC3E}">
        <p14:creationId xmlns:p14="http://schemas.microsoft.com/office/powerpoint/2010/main" val="385669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6800" y="457200"/>
            <a:ext cx="9245600" cy="1066800"/>
          </a:xfrm>
          <a:prstGeom prst="rect">
            <a:avLst/>
          </a:prstGeom>
        </p:spPr>
        <p:txBody>
          <a:bodyPr vert="horz" lIns="0" tIns="0" rIns="0" bIns="0" rtlCol="0" anchor="ctr">
            <a:normAutofit/>
          </a:bodyPr>
          <a:lstStyle/>
          <a:p>
            <a:r>
              <a:rPr lang="en-US"/>
              <a:t>Click to edit Slide Header</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A1DAE967-B21D-44DC-96A9-05E18F85AE44}" type="datetime1">
              <a:rPr lang="en-US" smtClean="0"/>
              <a:t>9/14/2020</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929B156A-F2AE-455E-BA3F-88D8357327A3}" type="slidenum">
              <a:rPr lang="en-US" smtClean="0"/>
              <a:t>‹#›</a:t>
            </a:fld>
            <a:endParaRPr lang="en-US" dirty="0"/>
          </a:p>
        </p:txBody>
      </p:sp>
    </p:spTree>
    <p:extLst>
      <p:ext uri="{BB962C8B-B14F-4D97-AF65-F5344CB8AC3E}">
        <p14:creationId xmlns:p14="http://schemas.microsoft.com/office/powerpoint/2010/main" val="32706591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l" defTabSz="914354" rtl="0" eaLnBrk="1" latinLnBrk="0" hangingPunct="1">
        <a:spcBef>
          <a:spcPct val="0"/>
        </a:spcBef>
        <a:buNone/>
        <a:defRPr sz="3600" b="1" kern="1200">
          <a:solidFill>
            <a:srgbClr val="F69B11"/>
          </a:solidFill>
          <a:latin typeface="Avenir LT Std 65 Medium" pitchFamily="34" charset="0"/>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Avenir LT Std 65 Medium" pitchFamily="34" charset="0"/>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Avenir LT Std 65 Medium" pitchFamily="34" charset="0"/>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Avenir LT Std 65 Medium" pitchFamily="34" charset="0"/>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Avenir LT Std 65 Medium" pitchFamily="34" charset="0"/>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Avenir LT Std 65 Medium" pitchFamily="34" charset="0"/>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cd.ca.gov/grants-funding/active-funding/plha.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cd.ca.gov/policy-research/plans-reports/docs/Amendments%20to%20Citizen%20Participation%20Requirements%20Public%20Comment%20Draft%202020-8-28.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onsolidatedplan@hcd.ca.gov" TargetMode="External"/><Relationship Id="rId2" Type="http://schemas.openxmlformats.org/officeDocument/2006/relationships/hyperlink" Target="http://www.hcd.ca.gov/policy-research/plans-reports/index.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E5A7-B2DB-4021-B0E8-8FEBA8A17D2A}"/>
              </a:ext>
            </a:extLst>
          </p:cNvPr>
          <p:cNvSpPr>
            <a:spLocks noGrp="1"/>
          </p:cNvSpPr>
          <p:nvPr>
            <p:ph type="ctrTitle"/>
          </p:nvPr>
        </p:nvSpPr>
        <p:spPr>
          <a:xfrm>
            <a:off x="122830" y="79513"/>
            <a:ext cx="12069169" cy="7030970"/>
          </a:xfrm>
        </p:spPr>
        <p:txBody>
          <a:bodyPr/>
          <a:lstStyle/>
          <a:p>
            <a:pPr algn="ctr"/>
            <a:br>
              <a:rPr lang="en-US" sz="5400" dirty="0">
                <a:solidFill>
                  <a:srgbClr val="FFC000"/>
                </a:solidFill>
              </a:rPr>
            </a:br>
            <a:r>
              <a:rPr lang="en-US" sz="6000" dirty="0"/>
              <a:t>State of California </a:t>
            </a:r>
            <a:br>
              <a:rPr lang="en-US" sz="5400" dirty="0">
                <a:solidFill>
                  <a:srgbClr val="FFC000"/>
                </a:solidFill>
              </a:rPr>
            </a:br>
            <a:br>
              <a:rPr lang="en-US" sz="5400" dirty="0"/>
            </a:br>
            <a:r>
              <a:rPr lang="en-US" sz="4400" dirty="0"/>
              <a:t>2019-2020 Annual Action Plan Second Substantial Amendment</a:t>
            </a:r>
            <a:br>
              <a:rPr lang="en-US" sz="4400" dirty="0"/>
            </a:br>
            <a:r>
              <a:rPr lang="en-US" sz="4400" dirty="0"/>
              <a:t>Citizen Participation Plan Amendment</a:t>
            </a:r>
            <a:br>
              <a:rPr lang="en-US" sz="4400" dirty="0"/>
            </a:br>
            <a:br>
              <a:rPr lang="en-US" sz="4400" dirty="0"/>
            </a:br>
            <a:r>
              <a:rPr lang="en-US" dirty="0"/>
              <a:t>  </a:t>
            </a:r>
            <a:br>
              <a:rPr lang="en-US" dirty="0"/>
            </a:br>
            <a:r>
              <a:rPr lang="en-US" dirty="0"/>
              <a:t>  </a:t>
            </a:r>
            <a:br>
              <a:rPr lang="en-US" dirty="0"/>
            </a:br>
            <a:endParaRPr lang="en-US" sz="5400" dirty="0"/>
          </a:p>
        </p:txBody>
      </p:sp>
      <p:sp>
        <p:nvSpPr>
          <p:cNvPr id="3" name="Subtitle 2">
            <a:extLst>
              <a:ext uri="{FF2B5EF4-FFF2-40B4-BE49-F238E27FC236}">
                <a16:creationId xmlns:a16="http://schemas.microsoft.com/office/drawing/2014/main" id="{D04D8EBE-F2A6-41AA-8451-8A6C152EDF22}"/>
              </a:ext>
            </a:extLst>
          </p:cNvPr>
          <p:cNvSpPr>
            <a:spLocks noGrp="1"/>
          </p:cNvSpPr>
          <p:nvPr>
            <p:ph type="subTitle" idx="1"/>
          </p:nvPr>
        </p:nvSpPr>
        <p:spPr>
          <a:xfrm>
            <a:off x="55660" y="5868063"/>
            <a:ext cx="4460682" cy="910424"/>
          </a:xfrm>
        </p:spPr>
        <p:txBody>
          <a:bodyPr>
            <a:noAutofit/>
          </a:bodyPr>
          <a:lstStyle/>
          <a:p>
            <a:r>
              <a:rPr lang="en-US" sz="2000" b="1" dirty="0"/>
              <a:t>California Department of Housing and Community Development</a:t>
            </a:r>
          </a:p>
          <a:p>
            <a:r>
              <a:rPr lang="en-US" sz="2000" b="1" dirty="0"/>
              <a:t>September 3, 2020</a:t>
            </a:r>
          </a:p>
        </p:txBody>
      </p:sp>
    </p:spTree>
    <p:extLst>
      <p:ext uri="{BB962C8B-B14F-4D97-AF65-F5344CB8AC3E}">
        <p14:creationId xmlns:p14="http://schemas.microsoft.com/office/powerpoint/2010/main" val="17922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E553-EB63-4DA2-BBF7-DAB3FFC4BC05}"/>
              </a:ext>
            </a:extLst>
          </p:cNvPr>
          <p:cNvSpPr>
            <a:spLocks noGrp="1"/>
          </p:cNvSpPr>
          <p:nvPr>
            <p:ph type="title"/>
          </p:nvPr>
        </p:nvSpPr>
        <p:spPr>
          <a:xfrm>
            <a:off x="3156668" y="667910"/>
            <a:ext cx="7917732" cy="856090"/>
          </a:xfrm>
        </p:spPr>
        <p:txBody>
          <a:bodyPr>
            <a:noAutofit/>
          </a:bodyPr>
          <a:lstStyle/>
          <a:p>
            <a:r>
              <a:rPr lang="en-US" sz="5400" dirty="0">
                <a:solidFill>
                  <a:schemeClr val="tx1">
                    <a:lumMod val="50000"/>
                  </a:schemeClr>
                </a:solidFill>
              </a:rPr>
              <a:t>CDBG CV2-Method of Distribution Part 2</a:t>
            </a:r>
          </a:p>
        </p:txBody>
      </p:sp>
      <p:sp>
        <p:nvSpPr>
          <p:cNvPr id="3" name="Content Placeholder 2">
            <a:extLst>
              <a:ext uri="{FF2B5EF4-FFF2-40B4-BE49-F238E27FC236}">
                <a16:creationId xmlns:a16="http://schemas.microsoft.com/office/drawing/2014/main" id="{F9ECFE2B-0DFC-4C4F-91EF-2FCFA5D0A478}"/>
              </a:ext>
            </a:extLst>
          </p:cNvPr>
          <p:cNvSpPr>
            <a:spLocks noGrp="1"/>
          </p:cNvSpPr>
          <p:nvPr>
            <p:ph idx="1"/>
          </p:nvPr>
        </p:nvSpPr>
        <p:spPr>
          <a:xfrm>
            <a:off x="1219200" y="1727226"/>
            <a:ext cx="9855200" cy="4832355"/>
          </a:xfrm>
        </p:spPr>
        <p:txBody>
          <a:bodyPr>
            <a:normAutofit/>
          </a:bodyPr>
          <a:lstStyle/>
          <a:p>
            <a:endParaRPr lang="en-US" dirty="0"/>
          </a:p>
          <a:p>
            <a:r>
              <a:rPr lang="en-US" dirty="0"/>
              <a:t>The remainder of the CDBG-CV2 funds will be distributed to all CDBG-eligible non-entitlement jurisdictions as a formula grant based on the formula prescribed in the Department’s Permanent Local Housing Allocation (PLHA) program (</a:t>
            </a:r>
            <a:r>
              <a:rPr lang="en-US" u="sng" dirty="0">
                <a:hlinkClick r:id="rId3"/>
              </a:rPr>
              <a:t>https://www.hcd.ca.gov/grants-funding/active-funding/plha.shtml</a:t>
            </a:r>
            <a:r>
              <a:rPr lang="en-US" u="sng" dirty="0"/>
              <a:t> ) </a:t>
            </a:r>
            <a:r>
              <a:rPr lang="en-US" dirty="0"/>
              <a:t> which is based on the formula used for allocating the Community Development Block Grant to entitlement jurisdictions.</a:t>
            </a:r>
          </a:p>
        </p:txBody>
      </p:sp>
      <p:sp>
        <p:nvSpPr>
          <p:cNvPr id="4" name="Slide Number Placeholder 3">
            <a:extLst>
              <a:ext uri="{FF2B5EF4-FFF2-40B4-BE49-F238E27FC236}">
                <a16:creationId xmlns:a16="http://schemas.microsoft.com/office/drawing/2014/main" id="{842151A2-D89B-4794-AB40-9189B263B13A}"/>
              </a:ext>
            </a:extLst>
          </p:cNvPr>
          <p:cNvSpPr>
            <a:spLocks noGrp="1"/>
          </p:cNvSpPr>
          <p:nvPr>
            <p:ph type="sldNum" sz="quarter" idx="4"/>
          </p:nvPr>
        </p:nvSpPr>
        <p:spPr/>
        <p:txBody>
          <a:bodyPr/>
          <a:lstStyle/>
          <a:p>
            <a:fld id="{929B156A-F2AE-455E-BA3F-88D8357327A3}" type="slidenum">
              <a:rPr lang="en-US" smtClean="0"/>
              <a:t>10</a:t>
            </a:fld>
            <a:endParaRPr lang="en-US" dirty="0"/>
          </a:p>
        </p:txBody>
      </p:sp>
    </p:spTree>
    <p:extLst>
      <p:ext uri="{BB962C8B-B14F-4D97-AF65-F5344CB8AC3E}">
        <p14:creationId xmlns:p14="http://schemas.microsoft.com/office/powerpoint/2010/main" val="383651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1373-9D68-4170-A8D1-7DE29DE8EF84}"/>
              </a:ext>
            </a:extLst>
          </p:cNvPr>
          <p:cNvSpPr>
            <a:spLocks noGrp="1"/>
          </p:cNvSpPr>
          <p:nvPr>
            <p:ph type="title"/>
          </p:nvPr>
        </p:nvSpPr>
        <p:spPr>
          <a:xfrm>
            <a:off x="2265529" y="464024"/>
            <a:ext cx="8808872" cy="1583140"/>
          </a:xfrm>
        </p:spPr>
        <p:txBody>
          <a:bodyPr>
            <a:noAutofit/>
          </a:bodyPr>
          <a:lstStyle/>
          <a:p>
            <a:r>
              <a:rPr lang="en-US" sz="5400" dirty="0">
                <a:solidFill>
                  <a:schemeClr val="tx1">
                    <a:lumMod val="50000"/>
                  </a:schemeClr>
                </a:solidFill>
              </a:rPr>
              <a:t>Emergency Solutions Grants Program ESG-CV2</a:t>
            </a:r>
          </a:p>
        </p:txBody>
      </p:sp>
      <p:sp>
        <p:nvSpPr>
          <p:cNvPr id="3" name="Content Placeholder 2">
            <a:extLst>
              <a:ext uri="{FF2B5EF4-FFF2-40B4-BE49-F238E27FC236}">
                <a16:creationId xmlns:a16="http://schemas.microsoft.com/office/drawing/2014/main" id="{A59C5B10-D173-4A4B-8C9B-ED6385EF28B6}"/>
              </a:ext>
            </a:extLst>
          </p:cNvPr>
          <p:cNvSpPr>
            <a:spLocks noGrp="1"/>
          </p:cNvSpPr>
          <p:nvPr>
            <p:ph idx="1"/>
          </p:nvPr>
        </p:nvSpPr>
        <p:spPr>
          <a:xfrm>
            <a:off x="1219200" y="1856096"/>
            <a:ext cx="9855200" cy="4270069"/>
          </a:xfrm>
        </p:spPr>
        <p:txBody>
          <a:bodyPr>
            <a:normAutofit/>
          </a:bodyPr>
          <a:lstStyle/>
          <a:p>
            <a:pPr marL="0" indent="0">
              <a:buNone/>
            </a:pPr>
            <a:endParaRPr lang="en-US" dirty="0"/>
          </a:p>
          <a:p>
            <a:r>
              <a:rPr lang="en-US" dirty="0"/>
              <a:t>Approximately $272 million allocated as a one-time allocation of funds to California in the second tranche of the CARES Act funding</a:t>
            </a:r>
          </a:p>
          <a:p>
            <a:r>
              <a:rPr lang="en-US" dirty="0"/>
              <a:t>ESG-CV2 will be utilized to prevent, prepare for, and respond to coronavirus among individuals and families who are experiencing homelessness or receiving homelessness assistance</a:t>
            </a:r>
          </a:p>
          <a:p>
            <a:pPr marL="0" indent="0">
              <a:buNone/>
            </a:pPr>
            <a:endParaRPr lang="en-US" dirty="0"/>
          </a:p>
        </p:txBody>
      </p:sp>
      <p:sp>
        <p:nvSpPr>
          <p:cNvPr id="4" name="Slide Number Placeholder 3">
            <a:extLst>
              <a:ext uri="{FF2B5EF4-FFF2-40B4-BE49-F238E27FC236}">
                <a16:creationId xmlns:a16="http://schemas.microsoft.com/office/drawing/2014/main" id="{77E26803-454F-41A9-A555-66808B94669B}"/>
              </a:ext>
            </a:extLst>
          </p:cNvPr>
          <p:cNvSpPr>
            <a:spLocks noGrp="1"/>
          </p:cNvSpPr>
          <p:nvPr>
            <p:ph type="sldNum" sz="quarter" idx="4"/>
          </p:nvPr>
        </p:nvSpPr>
        <p:spPr/>
        <p:txBody>
          <a:bodyPr/>
          <a:lstStyle/>
          <a:p>
            <a:fld id="{929B156A-F2AE-455E-BA3F-88D8357327A3}" type="slidenum">
              <a:rPr lang="en-US" smtClean="0"/>
              <a:t>11</a:t>
            </a:fld>
            <a:endParaRPr lang="en-US" dirty="0"/>
          </a:p>
        </p:txBody>
      </p:sp>
    </p:spTree>
    <p:extLst>
      <p:ext uri="{BB962C8B-B14F-4D97-AF65-F5344CB8AC3E}">
        <p14:creationId xmlns:p14="http://schemas.microsoft.com/office/powerpoint/2010/main" val="184138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2ECC-DBDA-4F3F-A82D-391184C812DC}"/>
              </a:ext>
            </a:extLst>
          </p:cNvPr>
          <p:cNvSpPr>
            <a:spLocks noGrp="1"/>
          </p:cNvSpPr>
          <p:nvPr>
            <p:ph type="title"/>
          </p:nvPr>
        </p:nvSpPr>
        <p:spPr/>
        <p:txBody>
          <a:bodyPr>
            <a:normAutofit/>
          </a:bodyPr>
          <a:lstStyle/>
          <a:p>
            <a:r>
              <a:rPr lang="en-US" sz="5400" dirty="0">
                <a:solidFill>
                  <a:schemeClr val="tx1">
                    <a:lumMod val="50000"/>
                  </a:schemeClr>
                </a:solidFill>
              </a:rPr>
              <a:t>ESG-CV2 – Funding Priorities</a:t>
            </a:r>
          </a:p>
        </p:txBody>
      </p:sp>
      <p:sp>
        <p:nvSpPr>
          <p:cNvPr id="3" name="Content Placeholder 2">
            <a:extLst>
              <a:ext uri="{FF2B5EF4-FFF2-40B4-BE49-F238E27FC236}">
                <a16:creationId xmlns:a16="http://schemas.microsoft.com/office/drawing/2014/main" id="{7344BC13-49CD-4F05-ACC6-CE8ECF781D88}"/>
              </a:ext>
            </a:extLst>
          </p:cNvPr>
          <p:cNvSpPr>
            <a:spLocks noGrp="1"/>
          </p:cNvSpPr>
          <p:nvPr>
            <p:ph idx="1"/>
          </p:nvPr>
        </p:nvSpPr>
        <p:spPr/>
        <p:txBody>
          <a:bodyPr/>
          <a:lstStyle/>
          <a:p>
            <a:r>
              <a:rPr lang="en-US" dirty="0"/>
              <a:t>The Department is prioritizing serving the most at-risk populations with this funding round through the targeted use of the Emergency Shelter and Rapid Re-Housing activities</a:t>
            </a:r>
          </a:p>
          <a:p>
            <a:pPr lvl="1"/>
            <a:r>
              <a:rPr lang="en-US" dirty="0"/>
              <a:t>Homeless Prevention may be capped</a:t>
            </a:r>
          </a:p>
        </p:txBody>
      </p:sp>
      <p:sp>
        <p:nvSpPr>
          <p:cNvPr id="4" name="Slide Number Placeholder 3">
            <a:extLst>
              <a:ext uri="{FF2B5EF4-FFF2-40B4-BE49-F238E27FC236}">
                <a16:creationId xmlns:a16="http://schemas.microsoft.com/office/drawing/2014/main" id="{E2683C7F-B1D5-4CD7-A0EB-FE5D0AA39B65}"/>
              </a:ext>
            </a:extLst>
          </p:cNvPr>
          <p:cNvSpPr>
            <a:spLocks noGrp="1"/>
          </p:cNvSpPr>
          <p:nvPr>
            <p:ph type="sldNum" sz="quarter" idx="4"/>
          </p:nvPr>
        </p:nvSpPr>
        <p:spPr/>
        <p:txBody>
          <a:bodyPr/>
          <a:lstStyle/>
          <a:p>
            <a:fld id="{929B156A-F2AE-455E-BA3F-88D8357327A3}" type="slidenum">
              <a:rPr lang="en-US" smtClean="0"/>
              <a:t>12</a:t>
            </a:fld>
            <a:endParaRPr lang="en-US" dirty="0"/>
          </a:p>
        </p:txBody>
      </p:sp>
    </p:spTree>
    <p:extLst>
      <p:ext uri="{BB962C8B-B14F-4D97-AF65-F5344CB8AC3E}">
        <p14:creationId xmlns:p14="http://schemas.microsoft.com/office/powerpoint/2010/main" val="392396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7448-DAEE-4E91-99E6-AE54BD539B79}"/>
              </a:ext>
            </a:extLst>
          </p:cNvPr>
          <p:cNvSpPr>
            <a:spLocks noGrp="1"/>
          </p:cNvSpPr>
          <p:nvPr>
            <p:ph type="title"/>
          </p:nvPr>
        </p:nvSpPr>
        <p:spPr/>
        <p:txBody>
          <a:bodyPr>
            <a:normAutofit/>
          </a:bodyPr>
          <a:lstStyle/>
          <a:p>
            <a:r>
              <a:rPr lang="en-US" sz="5400" dirty="0">
                <a:solidFill>
                  <a:schemeClr val="tx1">
                    <a:lumMod val="50000"/>
                  </a:schemeClr>
                </a:solidFill>
              </a:rPr>
              <a:t>ESG-CV2 – Racial Equity</a:t>
            </a:r>
          </a:p>
        </p:txBody>
      </p:sp>
      <p:sp>
        <p:nvSpPr>
          <p:cNvPr id="3" name="Content Placeholder 2">
            <a:extLst>
              <a:ext uri="{FF2B5EF4-FFF2-40B4-BE49-F238E27FC236}">
                <a16:creationId xmlns:a16="http://schemas.microsoft.com/office/drawing/2014/main" id="{7F0B82EE-4C4D-4CC5-A9AC-173CAF6759BC}"/>
              </a:ext>
            </a:extLst>
          </p:cNvPr>
          <p:cNvSpPr>
            <a:spLocks noGrp="1"/>
          </p:cNvSpPr>
          <p:nvPr>
            <p:ph idx="1"/>
          </p:nvPr>
        </p:nvSpPr>
        <p:spPr/>
        <p:txBody>
          <a:bodyPr>
            <a:normAutofit fontScale="85000" lnSpcReduction="20000"/>
          </a:bodyPr>
          <a:lstStyle/>
          <a:p>
            <a:r>
              <a:rPr lang="en-US" dirty="0"/>
              <a:t>The Department will be placing focus on providing services in a racially equitable manner</a:t>
            </a:r>
          </a:p>
          <a:p>
            <a:pPr lvl="1"/>
            <a:r>
              <a:rPr lang="en-US" dirty="0"/>
              <a:t>addressing racial disproportionality in homeless populations</a:t>
            </a:r>
          </a:p>
          <a:p>
            <a:pPr lvl="1"/>
            <a:r>
              <a:rPr lang="en-US" dirty="0"/>
              <a:t>achieve equitable provision of services for Black, Indigenous and other people of color who are generally disproportionately impacted by homelessness and COVID-19</a:t>
            </a:r>
          </a:p>
          <a:p>
            <a:pPr lvl="1"/>
            <a:r>
              <a:rPr lang="en-US" dirty="0"/>
              <a:t>prioritize the advancement of racial equity at all levels of the homeless response system</a:t>
            </a:r>
          </a:p>
          <a:p>
            <a:r>
              <a:rPr lang="en-US" dirty="0"/>
              <a:t>The Department may require detail on how the </a:t>
            </a:r>
            <a:r>
              <a:rPr lang="en-US" dirty="0" err="1"/>
              <a:t>CoC</a:t>
            </a:r>
            <a:r>
              <a:rPr lang="en-US" dirty="0"/>
              <a:t> is addressing racial disproportionality with the application</a:t>
            </a:r>
          </a:p>
          <a:p>
            <a:r>
              <a:rPr lang="en-US" dirty="0"/>
              <a:t>The Department may require quarterly data from HMIS on the racial demographics of those served under ESG-CV </a:t>
            </a:r>
          </a:p>
          <a:p>
            <a:endParaRPr lang="en-US" dirty="0"/>
          </a:p>
        </p:txBody>
      </p:sp>
      <p:sp>
        <p:nvSpPr>
          <p:cNvPr id="4" name="Slide Number Placeholder 3">
            <a:extLst>
              <a:ext uri="{FF2B5EF4-FFF2-40B4-BE49-F238E27FC236}">
                <a16:creationId xmlns:a16="http://schemas.microsoft.com/office/drawing/2014/main" id="{D032B373-7D01-4AAA-A1E7-D5DC003F7C08}"/>
              </a:ext>
            </a:extLst>
          </p:cNvPr>
          <p:cNvSpPr>
            <a:spLocks noGrp="1"/>
          </p:cNvSpPr>
          <p:nvPr>
            <p:ph type="sldNum" sz="quarter" idx="4"/>
          </p:nvPr>
        </p:nvSpPr>
        <p:spPr/>
        <p:txBody>
          <a:bodyPr/>
          <a:lstStyle/>
          <a:p>
            <a:fld id="{929B156A-F2AE-455E-BA3F-88D8357327A3}" type="slidenum">
              <a:rPr lang="en-US" smtClean="0"/>
              <a:t>13</a:t>
            </a:fld>
            <a:endParaRPr lang="en-US" dirty="0"/>
          </a:p>
        </p:txBody>
      </p:sp>
    </p:spTree>
    <p:extLst>
      <p:ext uri="{BB962C8B-B14F-4D97-AF65-F5344CB8AC3E}">
        <p14:creationId xmlns:p14="http://schemas.microsoft.com/office/powerpoint/2010/main" val="244608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C3D2-487E-4996-8B0C-34A0D84E36DA}"/>
              </a:ext>
            </a:extLst>
          </p:cNvPr>
          <p:cNvSpPr>
            <a:spLocks noGrp="1"/>
          </p:cNvSpPr>
          <p:nvPr>
            <p:ph type="title"/>
          </p:nvPr>
        </p:nvSpPr>
        <p:spPr>
          <a:xfrm>
            <a:off x="2957884" y="731834"/>
            <a:ext cx="8116515" cy="792165"/>
          </a:xfrm>
        </p:spPr>
        <p:txBody>
          <a:bodyPr>
            <a:noAutofit/>
          </a:bodyPr>
          <a:lstStyle/>
          <a:p>
            <a:r>
              <a:rPr lang="en-US" sz="5400" dirty="0">
                <a:solidFill>
                  <a:schemeClr val="tx1">
                    <a:lumMod val="50000"/>
                  </a:schemeClr>
                </a:solidFill>
              </a:rPr>
              <a:t>ESG-CV2 – Method of Distribution</a:t>
            </a:r>
          </a:p>
        </p:txBody>
      </p:sp>
      <p:sp>
        <p:nvSpPr>
          <p:cNvPr id="3" name="Content Placeholder 2">
            <a:extLst>
              <a:ext uri="{FF2B5EF4-FFF2-40B4-BE49-F238E27FC236}">
                <a16:creationId xmlns:a16="http://schemas.microsoft.com/office/drawing/2014/main" id="{64533EC6-EBBD-487C-858A-6488B5B46FFF}"/>
              </a:ext>
            </a:extLst>
          </p:cNvPr>
          <p:cNvSpPr>
            <a:spLocks noGrp="1"/>
          </p:cNvSpPr>
          <p:nvPr>
            <p:ph idx="1"/>
          </p:nvPr>
        </p:nvSpPr>
        <p:spPr/>
        <p:txBody>
          <a:bodyPr>
            <a:normAutofit fontScale="92500" lnSpcReduction="10000"/>
          </a:bodyPr>
          <a:lstStyle/>
          <a:p>
            <a:endParaRPr lang="en-US" dirty="0"/>
          </a:p>
          <a:p>
            <a:r>
              <a:rPr lang="en-US" dirty="0"/>
              <a:t>Direct Allocations</a:t>
            </a:r>
          </a:p>
          <a:p>
            <a:pPr lvl="1"/>
            <a:r>
              <a:rPr lang="en-US" dirty="0"/>
              <a:t>Similar to ESG-CV1</a:t>
            </a:r>
          </a:p>
          <a:p>
            <a:pPr lvl="1"/>
            <a:r>
              <a:rPr lang="en-US" dirty="0"/>
              <a:t>Funds will be allocated to the 40 California CoC Service Areas that include non-entitlement areas</a:t>
            </a:r>
          </a:p>
          <a:p>
            <a:pPr lvl="1"/>
            <a:r>
              <a:rPr lang="en-US" dirty="0"/>
              <a:t>Formula Based and considers the capacity for funds provided in the ESG-CV1 application</a:t>
            </a:r>
          </a:p>
          <a:p>
            <a:pPr lvl="1"/>
            <a:r>
              <a:rPr lang="en-US" dirty="0"/>
              <a:t>Includes factor for current COVID-19 cases as of mid-August</a:t>
            </a:r>
          </a:p>
          <a:p>
            <a:pPr lvl="1"/>
            <a:r>
              <a:rPr lang="en-US" dirty="0"/>
              <a:t>No competitive Applications</a:t>
            </a:r>
          </a:p>
          <a:p>
            <a:pPr lvl="1"/>
            <a:r>
              <a:rPr lang="en-US" dirty="0"/>
              <a:t>3% Admin</a:t>
            </a:r>
          </a:p>
        </p:txBody>
      </p:sp>
      <p:sp>
        <p:nvSpPr>
          <p:cNvPr id="4" name="Slide Number Placeholder 3">
            <a:extLst>
              <a:ext uri="{FF2B5EF4-FFF2-40B4-BE49-F238E27FC236}">
                <a16:creationId xmlns:a16="http://schemas.microsoft.com/office/drawing/2014/main" id="{D367D31B-D7E4-4325-AEDA-4E50E0BF03F0}"/>
              </a:ext>
            </a:extLst>
          </p:cNvPr>
          <p:cNvSpPr>
            <a:spLocks noGrp="1"/>
          </p:cNvSpPr>
          <p:nvPr>
            <p:ph type="sldNum" sz="quarter" idx="4"/>
          </p:nvPr>
        </p:nvSpPr>
        <p:spPr/>
        <p:txBody>
          <a:bodyPr/>
          <a:lstStyle/>
          <a:p>
            <a:fld id="{929B156A-F2AE-455E-BA3F-88D8357327A3}" type="slidenum">
              <a:rPr lang="en-US" smtClean="0"/>
              <a:t>14</a:t>
            </a:fld>
            <a:endParaRPr lang="en-US" dirty="0"/>
          </a:p>
        </p:txBody>
      </p:sp>
    </p:spTree>
    <p:extLst>
      <p:ext uri="{BB962C8B-B14F-4D97-AF65-F5344CB8AC3E}">
        <p14:creationId xmlns:p14="http://schemas.microsoft.com/office/powerpoint/2010/main" val="1444991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6F1E-354D-49C2-9BBA-2D931925A08A}"/>
              </a:ext>
            </a:extLst>
          </p:cNvPr>
          <p:cNvSpPr>
            <a:spLocks noGrp="1"/>
          </p:cNvSpPr>
          <p:nvPr>
            <p:ph type="title"/>
          </p:nvPr>
        </p:nvSpPr>
        <p:spPr/>
        <p:txBody>
          <a:bodyPr>
            <a:noAutofit/>
          </a:bodyPr>
          <a:lstStyle/>
          <a:p>
            <a:r>
              <a:rPr lang="en-US" sz="5400" dirty="0">
                <a:solidFill>
                  <a:schemeClr val="tx1">
                    <a:lumMod val="50000"/>
                  </a:schemeClr>
                </a:solidFill>
              </a:rPr>
              <a:t>ESG-CV2 – MOD Continued</a:t>
            </a:r>
          </a:p>
        </p:txBody>
      </p:sp>
      <p:sp>
        <p:nvSpPr>
          <p:cNvPr id="3" name="Content Placeholder 2">
            <a:extLst>
              <a:ext uri="{FF2B5EF4-FFF2-40B4-BE49-F238E27FC236}">
                <a16:creationId xmlns:a16="http://schemas.microsoft.com/office/drawing/2014/main" id="{151DC238-3E39-40AE-9291-EC92835A8A5F}"/>
              </a:ext>
            </a:extLst>
          </p:cNvPr>
          <p:cNvSpPr>
            <a:spLocks noGrp="1"/>
          </p:cNvSpPr>
          <p:nvPr>
            <p:ph idx="1"/>
          </p:nvPr>
        </p:nvSpPr>
        <p:spPr/>
        <p:txBody>
          <a:bodyPr>
            <a:normAutofit fontScale="85000" lnSpcReduction="10000"/>
          </a:bodyPr>
          <a:lstStyle/>
          <a:p>
            <a:r>
              <a:rPr lang="en-US" dirty="0"/>
              <a:t>The CoC may apply for and administer the funds directly provided the CoC is a state and federally recognized non-profit government entity and has capacity to administer the funding</a:t>
            </a:r>
          </a:p>
          <a:p>
            <a:pPr lvl="1"/>
            <a:r>
              <a:rPr lang="en-US" dirty="0"/>
              <a:t>If the CoC does not meet these requirements, the CoC must designate an Administrative Entity (AE) to administer the funding for that CoC Service area</a:t>
            </a:r>
          </a:p>
          <a:p>
            <a:r>
              <a:rPr lang="en-US" dirty="0"/>
              <a:t>The CoC or selected AE must select service providers based on the priorities for:</a:t>
            </a:r>
          </a:p>
          <a:p>
            <a:pPr lvl="1"/>
            <a:r>
              <a:rPr lang="en-US" dirty="0"/>
              <a:t>Emergency Shelter, Rapid Re-housing</a:t>
            </a:r>
          </a:p>
          <a:p>
            <a:pPr lvl="1"/>
            <a:r>
              <a:rPr lang="en-US" dirty="0"/>
              <a:t>providing services in a racial equitable manner, to under-served minority communities</a:t>
            </a:r>
          </a:p>
          <a:p>
            <a:endParaRPr lang="en-US" dirty="0"/>
          </a:p>
        </p:txBody>
      </p:sp>
      <p:sp>
        <p:nvSpPr>
          <p:cNvPr id="4" name="Slide Number Placeholder 3">
            <a:extLst>
              <a:ext uri="{FF2B5EF4-FFF2-40B4-BE49-F238E27FC236}">
                <a16:creationId xmlns:a16="http://schemas.microsoft.com/office/drawing/2014/main" id="{6A1D8648-6EB4-4974-9CEE-5DAE9E52C40A}"/>
              </a:ext>
            </a:extLst>
          </p:cNvPr>
          <p:cNvSpPr>
            <a:spLocks noGrp="1"/>
          </p:cNvSpPr>
          <p:nvPr>
            <p:ph type="sldNum" sz="quarter" idx="4"/>
          </p:nvPr>
        </p:nvSpPr>
        <p:spPr/>
        <p:txBody>
          <a:bodyPr/>
          <a:lstStyle/>
          <a:p>
            <a:fld id="{929B156A-F2AE-455E-BA3F-88D8357327A3}" type="slidenum">
              <a:rPr lang="en-US" smtClean="0"/>
              <a:t>15</a:t>
            </a:fld>
            <a:endParaRPr lang="en-US" dirty="0"/>
          </a:p>
        </p:txBody>
      </p:sp>
    </p:spTree>
    <p:extLst>
      <p:ext uri="{BB962C8B-B14F-4D97-AF65-F5344CB8AC3E}">
        <p14:creationId xmlns:p14="http://schemas.microsoft.com/office/powerpoint/2010/main" val="311141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F8B7-8398-419B-812C-E89EFCAD6ECE}"/>
              </a:ext>
            </a:extLst>
          </p:cNvPr>
          <p:cNvSpPr>
            <a:spLocks noGrp="1"/>
          </p:cNvSpPr>
          <p:nvPr>
            <p:ph type="title"/>
          </p:nvPr>
        </p:nvSpPr>
        <p:spPr>
          <a:xfrm>
            <a:off x="3029446" y="731834"/>
            <a:ext cx="8044953" cy="792165"/>
          </a:xfrm>
        </p:spPr>
        <p:txBody>
          <a:bodyPr>
            <a:noAutofit/>
          </a:bodyPr>
          <a:lstStyle/>
          <a:p>
            <a:r>
              <a:rPr lang="en-US" sz="5400" dirty="0">
                <a:solidFill>
                  <a:schemeClr val="tx1">
                    <a:lumMod val="50000"/>
                  </a:schemeClr>
                </a:solidFill>
              </a:rPr>
              <a:t>Housing Trust Fund (HTF) Method of Distribution </a:t>
            </a:r>
          </a:p>
        </p:txBody>
      </p:sp>
      <p:sp>
        <p:nvSpPr>
          <p:cNvPr id="3" name="Content Placeholder 2">
            <a:extLst>
              <a:ext uri="{FF2B5EF4-FFF2-40B4-BE49-F238E27FC236}">
                <a16:creationId xmlns:a16="http://schemas.microsoft.com/office/drawing/2014/main" id="{65EBEAC6-493B-4D28-BA61-49FA30CAABAD}"/>
              </a:ext>
            </a:extLst>
          </p:cNvPr>
          <p:cNvSpPr>
            <a:spLocks noGrp="1"/>
          </p:cNvSpPr>
          <p:nvPr>
            <p:ph idx="1"/>
          </p:nvPr>
        </p:nvSpPr>
        <p:spPr/>
        <p:txBody>
          <a:bodyPr>
            <a:normAutofit lnSpcReduction="10000"/>
          </a:bodyPr>
          <a:lstStyle/>
          <a:p>
            <a:endParaRPr lang="en-US" sz="3500" dirty="0"/>
          </a:p>
          <a:p>
            <a:r>
              <a:rPr lang="en-US" sz="3500" dirty="0"/>
              <a:t>The Annual Action Plan amendment will:</a:t>
            </a:r>
          </a:p>
          <a:p>
            <a:pPr lvl="1"/>
            <a:r>
              <a:rPr lang="en-US" sz="3200" dirty="0"/>
              <a:t>Expand the method of distribution to include multi-family rehabilitation activities.</a:t>
            </a:r>
          </a:p>
          <a:p>
            <a:pPr lvl="1"/>
            <a:r>
              <a:rPr lang="en-US" sz="3200" dirty="0"/>
              <a:t>Add references to federal regulations for additional eligible activities.</a:t>
            </a:r>
          </a:p>
          <a:p>
            <a:pPr lvl="1"/>
            <a:r>
              <a:rPr lang="en-US" sz="3200" dirty="0"/>
              <a:t>Changes in California’s subsidized housing market necessitated the need for the amendment. </a:t>
            </a:r>
          </a:p>
          <a:p>
            <a:endParaRPr lang="en-US" dirty="0"/>
          </a:p>
        </p:txBody>
      </p:sp>
      <p:sp>
        <p:nvSpPr>
          <p:cNvPr id="4" name="Slide Number Placeholder 3">
            <a:extLst>
              <a:ext uri="{FF2B5EF4-FFF2-40B4-BE49-F238E27FC236}">
                <a16:creationId xmlns:a16="http://schemas.microsoft.com/office/drawing/2014/main" id="{3C3643E0-FA57-4F60-9E94-6F963E4B9B39}"/>
              </a:ext>
            </a:extLst>
          </p:cNvPr>
          <p:cNvSpPr>
            <a:spLocks noGrp="1"/>
          </p:cNvSpPr>
          <p:nvPr>
            <p:ph type="sldNum" sz="quarter" idx="4"/>
          </p:nvPr>
        </p:nvSpPr>
        <p:spPr/>
        <p:txBody>
          <a:bodyPr/>
          <a:lstStyle/>
          <a:p>
            <a:fld id="{929B156A-F2AE-455E-BA3F-88D8357327A3}" type="slidenum">
              <a:rPr lang="en-US" smtClean="0"/>
              <a:t>16</a:t>
            </a:fld>
            <a:endParaRPr lang="en-US" dirty="0"/>
          </a:p>
        </p:txBody>
      </p:sp>
    </p:spTree>
    <p:extLst>
      <p:ext uri="{BB962C8B-B14F-4D97-AF65-F5344CB8AC3E}">
        <p14:creationId xmlns:p14="http://schemas.microsoft.com/office/powerpoint/2010/main" val="41216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DE89-140E-4BF8-8F4F-BAE7324D4C2B}"/>
              </a:ext>
            </a:extLst>
          </p:cNvPr>
          <p:cNvSpPr>
            <a:spLocks noGrp="1"/>
          </p:cNvSpPr>
          <p:nvPr>
            <p:ph type="title"/>
          </p:nvPr>
        </p:nvSpPr>
        <p:spPr>
          <a:xfrm>
            <a:off x="2715904" y="1050878"/>
            <a:ext cx="8358496" cy="473122"/>
          </a:xfrm>
        </p:spPr>
        <p:txBody>
          <a:bodyPr>
            <a:noAutofit/>
          </a:bodyPr>
          <a:lstStyle/>
          <a:p>
            <a:r>
              <a:rPr lang="en-US" sz="4400" dirty="0">
                <a:solidFill>
                  <a:schemeClr val="tx1">
                    <a:lumMod val="50000"/>
                  </a:schemeClr>
                </a:solidFill>
              </a:rPr>
              <a:t>Producing, Preserving &amp; Rehabilitating affordable housing</a:t>
            </a:r>
          </a:p>
        </p:txBody>
      </p:sp>
      <p:sp>
        <p:nvSpPr>
          <p:cNvPr id="3" name="Content Placeholder 2">
            <a:extLst>
              <a:ext uri="{FF2B5EF4-FFF2-40B4-BE49-F238E27FC236}">
                <a16:creationId xmlns:a16="http://schemas.microsoft.com/office/drawing/2014/main" id="{D9984D30-D6AC-4DB1-A558-5E0E7526D4F2}"/>
              </a:ext>
            </a:extLst>
          </p:cNvPr>
          <p:cNvSpPr>
            <a:spLocks noGrp="1"/>
          </p:cNvSpPr>
          <p:nvPr>
            <p:ph idx="1"/>
          </p:nvPr>
        </p:nvSpPr>
        <p:spPr>
          <a:xfrm>
            <a:off x="1219200" y="2600077"/>
            <a:ext cx="9855200" cy="3526088"/>
          </a:xfrm>
        </p:spPr>
        <p:txBody>
          <a:bodyPr>
            <a:normAutofit lnSpcReduction="10000"/>
          </a:bodyPr>
          <a:lstStyle/>
          <a:p>
            <a:r>
              <a:rPr lang="en-US" dirty="0"/>
              <a:t>HTF eligible activities include</a:t>
            </a:r>
          </a:p>
          <a:p>
            <a:pPr lvl="1"/>
            <a:r>
              <a:rPr lang="en-US" dirty="0"/>
              <a:t>Acquisition</a:t>
            </a:r>
          </a:p>
          <a:p>
            <a:pPr lvl="1"/>
            <a:r>
              <a:rPr lang="en-US" dirty="0"/>
              <a:t>New Construction</a:t>
            </a:r>
          </a:p>
          <a:p>
            <a:pPr lvl="1"/>
            <a:r>
              <a:rPr lang="en-US" b="1" i="1" dirty="0"/>
              <a:t>Rehabilitation (upon approval of amendment)</a:t>
            </a:r>
          </a:p>
          <a:p>
            <a:pPr lvl="1"/>
            <a:r>
              <a:rPr lang="en-US" dirty="0"/>
              <a:t>Reconstruction </a:t>
            </a:r>
          </a:p>
          <a:p>
            <a:pPr lvl="1"/>
            <a:r>
              <a:rPr lang="en-US" dirty="0"/>
              <a:t>Operating Cost Assistance </a:t>
            </a:r>
          </a:p>
          <a:p>
            <a:pPr lvl="1"/>
            <a:r>
              <a:rPr lang="en-US" dirty="0"/>
              <a:t>Operating Cost Reserves</a:t>
            </a:r>
          </a:p>
          <a:p>
            <a:endParaRPr lang="en-US" dirty="0"/>
          </a:p>
        </p:txBody>
      </p:sp>
      <p:sp>
        <p:nvSpPr>
          <p:cNvPr id="4" name="Slide Number Placeholder 3">
            <a:extLst>
              <a:ext uri="{FF2B5EF4-FFF2-40B4-BE49-F238E27FC236}">
                <a16:creationId xmlns:a16="http://schemas.microsoft.com/office/drawing/2014/main" id="{0FC986A7-8FD6-4052-9D1E-91A96E80E05F}"/>
              </a:ext>
            </a:extLst>
          </p:cNvPr>
          <p:cNvSpPr>
            <a:spLocks noGrp="1"/>
          </p:cNvSpPr>
          <p:nvPr>
            <p:ph type="sldNum" sz="quarter" idx="4"/>
          </p:nvPr>
        </p:nvSpPr>
        <p:spPr/>
        <p:txBody>
          <a:bodyPr/>
          <a:lstStyle/>
          <a:p>
            <a:fld id="{929B156A-F2AE-455E-BA3F-88D8357327A3}" type="slidenum">
              <a:rPr lang="en-US" smtClean="0"/>
              <a:t>17</a:t>
            </a:fld>
            <a:endParaRPr lang="en-US" dirty="0"/>
          </a:p>
        </p:txBody>
      </p:sp>
    </p:spTree>
    <p:extLst>
      <p:ext uri="{BB962C8B-B14F-4D97-AF65-F5344CB8AC3E}">
        <p14:creationId xmlns:p14="http://schemas.microsoft.com/office/powerpoint/2010/main" val="1663602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82A7-E975-4EB5-9B2F-2F46B0A71490}"/>
              </a:ext>
            </a:extLst>
          </p:cNvPr>
          <p:cNvSpPr>
            <a:spLocks noGrp="1"/>
          </p:cNvSpPr>
          <p:nvPr>
            <p:ph type="title"/>
          </p:nvPr>
        </p:nvSpPr>
        <p:spPr>
          <a:xfrm>
            <a:off x="2615978" y="858740"/>
            <a:ext cx="8458421" cy="665259"/>
          </a:xfrm>
        </p:spPr>
        <p:txBody>
          <a:bodyPr>
            <a:noAutofit/>
          </a:bodyPr>
          <a:lstStyle/>
          <a:p>
            <a:r>
              <a:rPr lang="en-US" sz="5400" dirty="0">
                <a:solidFill>
                  <a:schemeClr val="tx1">
                    <a:lumMod val="50000"/>
                  </a:schemeClr>
                </a:solidFill>
              </a:rPr>
              <a:t>Amended Citizen Participation Requirements</a:t>
            </a:r>
          </a:p>
        </p:txBody>
      </p:sp>
      <p:sp>
        <p:nvSpPr>
          <p:cNvPr id="3" name="Content Placeholder 2">
            <a:extLst>
              <a:ext uri="{FF2B5EF4-FFF2-40B4-BE49-F238E27FC236}">
                <a16:creationId xmlns:a16="http://schemas.microsoft.com/office/drawing/2014/main" id="{9CBA5683-A301-4BC7-8597-C95B7AC55141}"/>
              </a:ext>
            </a:extLst>
          </p:cNvPr>
          <p:cNvSpPr>
            <a:spLocks noGrp="1"/>
          </p:cNvSpPr>
          <p:nvPr>
            <p:ph idx="1"/>
          </p:nvPr>
        </p:nvSpPr>
        <p:spPr/>
        <p:txBody>
          <a:bodyPr/>
          <a:lstStyle/>
          <a:p>
            <a:endParaRPr lang="en-US" dirty="0"/>
          </a:p>
          <a:p>
            <a:r>
              <a:rPr lang="en-US" dirty="0"/>
              <a:t>Amended Citizen Participation Requirements add expedited procedures for Con Plan and Annual Action Plan submissions and amendments</a:t>
            </a:r>
          </a:p>
          <a:p>
            <a:r>
              <a:rPr lang="en-US" dirty="0"/>
              <a:t>Expedited procedures apply to submissions/amendments for FY 19 and FY 20</a:t>
            </a:r>
          </a:p>
          <a:p>
            <a:r>
              <a:rPr lang="en-US" dirty="0"/>
              <a:t>Expedited procedures also apply to jurisdictions using CDBG or CDBG-CV funds in FY 19 and FY 20</a:t>
            </a:r>
          </a:p>
          <a:p>
            <a:endParaRPr lang="en-US" dirty="0"/>
          </a:p>
        </p:txBody>
      </p:sp>
      <p:sp>
        <p:nvSpPr>
          <p:cNvPr id="4" name="Slide Number Placeholder 3">
            <a:extLst>
              <a:ext uri="{FF2B5EF4-FFF2-40B4-BE49-F238E27FC236}">
                <a16:creationId xmlns:a16="http://schemas.microsoft.com/office/drawing/2014/main" id="{93DFA47D-7102-4DF6-B1C0-02E7F14251AB}"/>
              </a:ext>
            </a:extLst>
          </p:cNvPr>
          <p:cNvSpPr>
            <a:spLocks noGrp="1"/>
          </p:cNvSpPr>
          <p:nvPr>
            <p:ph type="sldNum" sz="quarter" idx="4"/>
          </p:nvPr>
        </p:nvSpPr>
        <p:spPr/>
        <p:txBody>
          <a:bodyPr/>
          <a:lstStyle/>
          <a:p>
            <a:fld id="{929B156A-F2AE-455E-BA3F-88D8357327A3}" type="slidenum">
              <a:rPr lang="en-US" smtClean="0"/>
              <a:t>18</a:t>
            </a:fld>
            <a:endParaRPr lang="en-US" dirty="0"/>
          </a:p>
        </p:txBody>
      </p:sp>
    </p:spTree>
    <p:extLst>
      <p:ext uri="{BB962C8B-B14F-4D97-AF65-F5344CB8AC3E}">
        <p14:creationId xmlns:p14="http://schemas.microsoft.com/office/powerpoint/2010/main" val="7952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2C41-29C4-4D8D-89FF-781FB7905139}"/>
              </a:ext>
            </a:extLst>
          </p:cNvPr>
          <p:cNvSpPr>
            <a:spLocks noGrp="1"/>
          </p:cNvSpPr>
          <p:nvPr>
            <p:ph type="title"/>
          </p:nvPr>
        </p:nvSpPr>
        <p:spPr>
          <a:xfrm>
            <a:off x="2814762" y="803082"/>
            <a:ext cx="8259638" cy="720918"/>
          </a:xfrm>
        </p:spPr>
        <p:txBody>
          <a:bodyPr>
            <a:noAutofit/>
          </a:bodyPr>
          <a:lstStyle/>
          <a:p>
            <a:r>
              <a:rPr lang="en-US" sz="5400" dirty="0">
                <a:solidFill>
                  <a:schemeClr val="tx1">
                    <a:lumMod val="50000"/>
                  </a:schemeClr>
                </a:solidFill>
              </a:rPr>
              <a:t>Amended CPP Requirements – Expedited Procedures</a:t>
            </a:r>
          </a:p>
        </p:txBody>
      </p:sp>
      <p:sp>
        <p:nvSpPr>
          <p:cNvPr id="3" name="Content Placeholder 2">
            <a:extLst>
              <a:ext uri="{FF2B5EF4-FFF2-40B4-BE49-F238E27FC236}">
                <a16:creationId xmlns:a16="http://schemas.microsoft.com/office/drawing/2014/main" id="{E5A5B1F5-CD6E-421A-AE09-8A8972E1212B}"/>
              </a:ext>
            </a:extLst>
          </p:cNvPr>
          <p:cNvSpPr>
            <a:spLocks noGrp="1"/>
          </p:cNvSpPr>
          <p:nvPr>
            <p:ph idx="1"/>
          </p:nvPr>
        </p:nvSpPr>
        <p:spPr/>
        <p:txBody>
          <a:bodyPr>
            <a:normAutofit fontScale="92500" lnSpcReduction="20000"/>
          </a:bodyPr>
          <a:lstStyle/>
          <a:p>
            <a:endParaRPr lang="en-US" dirty="0"/>
          </a:p>
          <a:p>
            <a:r>
              <a:rPr lang="en-US" dirty="0"/>
              <a:t>Public comment period shortened to 5 days</a:t>
            </a:r>
          </a:p>
          <a:p>
            <a:r>
              <a:rPr lang="en-US" dirty="0"/>
              <a:t>Virtual public hearings held in place of in-person public hearings in accordance with local guidance</a:t>
            </a:r>
          </a:p>
          <a:p>
            <a:r>
              <a:rPr lang="en-US" dirty="0"/>
              <a:t>Other requirements (noticing, public access) unchanged</a:t>
            </a:r>
          </a:p>
          <a:p>
            <a:r>
              <a:rPr lang="en-US" dirty="0"/>
              <a:t>Amendment available on HCD’s website at </a:t>
            </a:r>
            <a:r>
              <a:rPr lang="en-US" dirty="0">
                <a:hlinkClick r:id="rId3"/>
              </a:rPr>
              <a:t>https://hcd.ca.gov/policy-research/plans-reports/docs/Amendments%20to%20Citizen%20Participation%20Requirements%20Public%20Comment%20Draft%202020-8-28.pdf</a:t>
            </a:r>
            <a:r>
              <a:rPr lang="en-US" dirty="0"/>
              <a:t> </a:t>
            </a:r>
          </a:p>
          <a:p>
            <a:endParaRPr lang="en-US" dirty="0"/>
          </a:p>
        </p:txBody>
      </p:sp>
      <p:sp>
        <p:nvSpPr>
          <p:cNvPr id="4" name="Slide Number Placeholder 3">
            <a:extLst>
              <a:ext uri="{FF2B5EF4-FFF2-40B4-BE49-F238E27FC236}">
                <a16:creationId xmlns:a16="http://schemas.microsoft.com/office/drawing/2014/main" id="{0A87A762-418D-42EC-8700-F425CD0C37AF}"/>
              </a:ext>
            </a:extLst>
          </p:cNvPr>
          <p:cNvSpPr>
            <a:spLocks noGrp="1"/>
          </p:cNvSpPr>
          <p:nvPr>
            <p:ph type="sldNum" sz="quarter" idx="4"/>
          </p:nvPr>
        </p:nvSpPr>
        <p:spPr/>
        <p:txBody>
          <a:bodyPr/>
          <a:lstStyle/>
          <a:p>
            <a:fld id="{929B156A-F2AE-455E-BA3F-88D8357327A3}" type="slidenum">
              <a:rPr lang="en-US" smtClean="0"/>
              <a:t>19</a:t>
            </a:fld>
            <a:endParaRPr lang="en-US" dirty="0"/>
          </a:p>
        </p:txBody>
      </p:sp>
    </p:spTree>
    <p:extLst>
      <p:ext uri="{BB962C8B-B14F-4D97-AF65-F5344CB8AC3E}">
        <p14:creationId xmlns:p14="http://schemas.microsoft.com/office/powerpoint/2010/main" val="214617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E3C3-EB93-4FD4-88E7-FDF89AE08BAD}"/>
              </a:ext>
            </a:extLst>
          </p:cNvPr>
          <p:cNvSpPr>
            <a:spLocks noGrp="1"/>
          </p:cNvSpPr>
          <p:nvPr>
            <p:ph type="title"/>
          </p:nvPr>
        </p:nvSpPr>
        <p:spPr/>
        <p:txBody>
          <a:bodyPr>
            <a:normAutofit/>
          </a:bodyPr>
          <a:lstStyle/>
          <a:p>
            <a:r>
              <a:rPr lang="en-US" sz="6600" dirty="0">
                <a:solidFill>
                  <a:schemeClr val="tx1">
                    <a:lumMod val="50000"/>
                  </a:schemeClr>
                </a:solidFill>
              </a:rPr>
              <a:t>Introductions</a:t>
            </a:r>
          </a:p>
        </p:txBody>
      </p:sp>
      <p:sp>
        <p:nvSpPr>
          <p:cNvPr id="3" name="Content Placeholder 2">
            <a:extLst>
              <a:ext uri="{FF2B5EF4-FFF2-40B4-BE49-F238E27FC236}">
                <a16:creationId xmlns:a16="http://schemas.microsoft.com/office/drawing/2014/main" id="{12EBF45D-DE9F-428E-B5ED-BBAE0A934BA5}"/>
              </a:ext>
            </a:extLst>
          </p:cNvPr>
          <p:cNvSpPr>
            <a:spLocks noGrp="1"/>
          </p:cNvSpPr>
          <p:nvPr>
            <p:ph idx="1"/>
          </p:nvPr>
        </p:nvSpPr>
        <p:spPr/>
        <p:txBody>
          <a:bodyPr>
            <a:normAutofit fontScale="92500" lnSpcReduction="20000"/>
          </a:bodyPr>
          <a:lstStyle/>
          <a:p>
            <a:r>
              <a:rPr lang="en-US" dirty="0"/>
              <a:t>HCD Team</a:t>
            </a:r>
          </a:p>
          <a:p>
            <a:pPr lvl="1"/>
            <a:r>
              <a:rPr lang="en-US" dirty="0"/>
              <a:t>Jessica Hayes, Federal Program Specialist</a:t>
            </a:r>
          </a:p>
          <a:p>
            <a:pPr lvl="1"/>
            <a:r>
              <a:rPr lang="en-US" dirty="0"/>
              <a:t>Claudia </a:t>
            </a:r>
            <a:r>
              <a:rPr lang="en-US" dirty="0" err="1"/>
              <a:t>Sharygin</a:t>
            </a:r>
            <a:r>
              <a:rPr lang="en-US" dirty="0"/>
              <a:t>, Research Specialist</a:t>
            </a:r>
          </a:p>
          <a:p>
            <a:pPr lvl="1"/>
            <a:r>
              <a:rPr lang="en-US" dirty="0" err="1"/>
              <a:t>Roxann</a:t>
            </a:r>
            <a:r>
              <a:rPr lang="en-US" dirty="0"/>
              <a:t> Kuhnert, CDBG Program Manager</a:t>
            </a:r>
          </a:p>
          <a:p>
            <a:pPr lvl="1"/>
            <a:r>
              <a:rPr lang="en-US" dirty="0"/>
              <a:t>Megan Miller, ESG Program Manager</a:t>
            </a:r>
          </a:p>
          <a:p>
            <a:pPr lvl="1"/>
            <a:r>
              <a:rPr lang="en-US" dirty="0"/>
              <a:t>Jason Bradley, HHC/NHTF Program Manager </a:t>
            </a:r>
          </a:p>
          <a:p>
            <a:pPr lvl="1"/>
            <a:r>
              <a:rPr lang="en-US" dirty="0"/>
              <a:t>Francisco Arnaiz, Planning and Reporting Manager</a:t>
            </a:r>
          </a:p>
          <a:p>
            <a:pPr lvl="1"/>
            <a:r>
              <a:rPr lang="en-US" dirty="0"/>
              <a:t>Rukshana Begum, Planning and Reporting Rep</a:t>
            </a:r>
          </a:p>
          <a:p>
            <a:r>
              <a:rPr lang="en-US" dirty="0"/>
              <a:t>Partnerships with Housing Policy Division and Department of Public Health</a:t>
            </a:r>
          </a:p>
          <a:p>
            <a:endParaRPr lang="en-US" dirty="0"/>
          </a:p>
        </p:txBody>
      </p:sp>
      <p:sp>
        <p:nvSpPr>
          <p:cNvPr id="4" name="Slide Number Placeholder 3">
            <a:extLst>
              <a:ext uri="{FF2B5EF4-FFF2-40B4-BE49-F238E27FC236}">
                <a16:creationId xmlns:a16="http://schemas.microsoft.com/office/drawing/2014/main" id="{4855FF2C-0009-4554-927A-F85CBA188FC3}"/>
              </a:ext>
            </a:extLst>
          </p:cNvPr>
          <p:cNvSpPr>
            <a:spLocks noGrp="1"/>
          </p:cNvSpPr>
          <p:nvPr>
            <p:ph type="sldNum" sz="quarter" idx="4"/>
          </p:nvPr>
        </p:nvSpPr>
        <p:spPr/>
        <p:txBody>
          <a:bodyPr/>
          <a:lstStyle/>
          <a:p>
            <a:fld id="{929B156A-F2AE-455E-BA3F-88D8357327A3}" type="slidenum">
              <a:rPr lang="en-US" smtClean="0"/>
              <a:t>2</a:t>
            </a:fld>
            <a:endParaRPr lang="en-US" dirty="0"/>
          </a:p>
        </p:txBody>
      </p:sp>
    </p:spTree>
    <p:extLst>
      <p:ext uri="{BB962C8B-B14F-4D97-AF65-F5344CB8AC3E}">
        <p14:creationId xmlns:p14="http://schemas.microsoft.com/office/powerpoint/2010/main" val="361678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10E6-7D8F-46C0-85E3-4FFB813B8368}"/>
              </a:ext>
            </a:extLst>
          </p:cNvPr>
          <p:cNvSpPr>
            <a:spLocks noGrp="1"/>
          </p:cNvSpPr>
          <p:nvPr>
            <p:ph type="title"/>
          </p:nvPr>
        </p:nvSpPr>
        <p:spPr/>
        <p:txBody>
          <a:bodyPr>
            <a:normAutofit/>
          </a:bodyPr>
          <a:lstStyle/>
          <a:p>
            <a:r>
              <a:rPr lang="en-US" sz="5400" dirty="0">
                <a:solidFill>
                  <a:schemeClr val="tx1">
                    <a:lumMod val="50000"/>
                  </a:schemeClr>
                </a:solidFill>
              </a:rPr>
              <a:t>Thank you!</a:t>
            </a:r>
          </a:p>
        </p:txBody>
      </p:sp>
      <p:sp>
        <p:nvSpPr>
          <p:cNvPr id="3" name="Content Placeholder 2">
            <a:extLst>
              <a:ext uri="{FF2B5EF4-FFF2-40B4-BE49-F238E27FC236}">
                <a16:creationId xmlns:a16="http://schemas.microsoft.com/office/drawing/2014/main" id="{B4A74B12-1106-41F1-BD1E-65CC439D4636}"/>
              </a:ext>
            </a:extLst>
          </p:cNvPr>
          <p:cNvSpPr>
            <a:spLocks noGrp="1"/>
          </p:cNvSpPr>
          <p:nvPr>
            <p:ph idx="1"/>
          </p:nvPr>
        </p:nvSpPr>
        <p:spPr>
          <a:xfrm>
            <a:off x="1000836" y="2019186"/>
            <a:ext cx="9855200" cy="4373563"/>
          </a:xfrm>
        </p:spPr>
        <p:txBody>
          <a:bodyPr>
            <a:normAutofit lnSpcReduction="10000"/>
          </a:bodyPr>
          <a:lstStyle/>
          <a:p>
            <a:r>
              <a:rPr lang="en-US" dirty="0"/>
              <a:t>2019-2020 Annual Action Plan Substantial Amendment and Amended Citizen Participation Plan are available for review on HCD’s website at </a:t>
            </a:r>
            <a:r>
              <a:rPr lang="en-US" u="sng" dirty="0">
                <a:hlinkClick r:id="rId2"/>
              </a:rPr>
              <a:t>http://www.hcd.ca.gov/policy-research/plans-reports/index.shtml</a:t>
            </a:r>
            <a:endParaRPr lang="en-US" dirty="0"/>
          </a:p>
          <a:p>
            <a:r>
              <a:rPr lang="en-US" dirty="0"/>
              <a:t>Public Comment Period Monday August 31, 2020 to September 8, 2020</a:t>
            </a:r>
          </a:p>
          <a:p>
            <a:r>
              <a:rPr lang="en-US" dirty="0"/>
              <a:t>For more information, or to send a comment or question, please email </a:t>
            </a:r>
            <a:r>
              <a:rPr lang="en-US" u="sng" dirty="0">
                <a:hlinkClick r:id="rId3"/>
              </a:rPr>
              <a:t>consolidatedplan@hcd.ca.gov</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14DD7B34-1178-4402-9399-8C8E70BC3B78}"/>
              </a:ext>
            </a:extLst>
          </p:cNvPr>
          <p:cNvSpPr>
            <a:spLocks noGrp="1"/>
          </p:cNvSpPr>
          <p:nvPr>
            <p:ph type="sldNum" sz="quarter" idx="4"/>
          </p:nvPr>
        </p:nvSpPr>
        <p:spPr/>
        <p:txBody>
          <a:bodyPr/>
          <a:lstStyle/>
          <a:p>
            <a:fld id="{929B156A-F2AE-455E-BA3F-88D8357327A3}" type="slidenum">
              <a:rPr lang="en-US" smtClean="0"/>
              <a:t>20</a:t>
            </a:fld>
            <a:endParaRPr lang="en-US" dirty="0"/>
          </a:p>
        </p:txBody>
      </p:sp>
    </p:spTree>
    <p:extLst>
      <p:ext uri="{BB962C8B-B14F-4D97-AF65-F5344CB8AC3E}">
        <p14:creationId xmlns:p14="http://schemas.microsoft.com/office/powerpoint/2010/main" val="149330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5CD1-0D0E-4022-8DA5-3787C8FE55E2}"/>
              </a:ext>
            </a:extLst>
          </p:cNvPr>
          <p:cNvSpPr>
            <a:spLocks noGrp="1"/>
          </p:cNvSpPr>
          <p:nvPr>
            <p:ph type="title"/>
          </p:nvPr>
        </p:nvSpPr>
        <p:spPr>
          <a:xfrm>
            <a:off x="2729552" y="491318"/>
            <a:ext cx="8344848" cy="1032681"/>
          </a:xfrm>
        </p:spPr>
        <p:txBody>
          <a:bodyPr>
            <a:normAutofit fontScale="90000"/>
          </a:bodyPr>
          <a:lstStyle/>
          <a:p>
            <a:r>
              <a:rPr lang="en-US" sz="6000" dirty="0">
                <a:solidFill>
                  <a:schemeClr val="tx1">
                    <a:lumMod val="50000"/>
                  </a:schemeClr>
                </a:solidFill>
              </a:rPr>
              <a:t>Questions</a:t>
            </a:r>
            <a:br>
              <a:rPr lang="en-US" dirty="0"/>
            </a:br>
            <a:endParaRPr lang="en-US" dirty="0"/>
          </a:p>
        </p:txBody>
      </p:sp>
      <p:pic>
        <p:nvPicPr>
          <p:cNvPr id="5" name="Content Placeholder 4" descr="Box with hands and question marks ">
            <a:extLst>
              <a:ext uri="{FF2B5EF4-FFF2-40B4-BE49-F238E27FC236}">
                <a16:creationId xmlns:a16="http://schemas.microsoft.com/office/drawing/2014/main" id="{BE9F5AD5-BECB-436E-9ED4-61D9B27E3F23}"/>
              </a:ext>
            </a:extLst>
          </p:cNvPr>
          <p:cNvPicPr>
            <a:picLocks noGrp="1" noChangeAspect="1"/>
          </p:cNvPicPr>
          <p:nvPr>
            <p:ph idx="1"/>
          </p:nvPr>
        </p:nvPicPr>
        <p:blipFill>
          <a:blip r:embed="rId3"/>
          <a:stretch>
            <a:fillRect/>
          </a:stretch>
        </p:blipFill>
        <p:spPr>
          <a:xfrm>
            <a:off x="1219200" y="1828098"/>
            <a:ext cx="9855200" cy="4222566"/>
          </a:xfrm>
          <a:prstGeom prst="rect">
            <a:avLst/>
          </a:prstGeom>
        </p:spPr>
      </p:pic>
      <p:sp>
        <p:nvSpPr>
          <p:cNvPr id="4" name="Slide Number Placeholder 3">
            <a:extLst>
              <a:ext uri="{FF2B5EF4-FFF2-40B4-BE49-F238E27FC236}">
                <a16:creationId xmlns:a16="http://schemas.microsoft.com/office/drawing/2014/main" id="{CAC9A1F6-3DA4-4DDD-8F27-005FCDB7B210}"/>
              </a:ext>
            </a:extLst>
          </p:cNvPr>
          <p:cNvSpPr>
            <a:spLocks noGrp="1"/>
          </p:cNvSpPr>
          <p:nvPr>
            <p:ph type="sldNum" sz="quarter" idx="4"/>
          </p:nvPr>
        </p:nvSpPr>
        <p:spPr/>
        <p:txBody>
          <a:bodyPr/>
          <a:lstStyle/>
          <a:p>
            <a:fld id="{929B156A-F2AE-455E-BA3F-88D8357327A3}" type="slidenum">
              <a:rPr lang="en-US" smtClean="0"/>
              <a:t>21</a:t>
            </a:fld>
            <a:endParaRPr lang="en-US" dirty="0"/>
          </a:p>
        </p:txBody>
      </p:sp>
    </p:spTree>
    <p:extLst>
      <p:ext uri="{BB962C8B-B14F-4D97-AF65-F5344CB8AC3E}">
        <p14:creationId xmlns:p14="http://schemas.microsoft.com/office/powerpoint/2010/main" val="357116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to comment">
            <a:extLst>
              <a:ext uri="{FF2B5EF4-FFF2-40B4-BE49-F238E27FC236}">
                <a16:creationId xmlns:a16="http://schemas.microsoft.com/office/drawing/2014/main" id="{F9E44925-529E-44E8-85B1-D27B04300916}"/>
              </a:ext>
            </a:extLst>
          </p:cNvPr>
          <p:cNvSpPr>
            <a:spLocks noGrp="1"/>
          </p:cNvSpPr>
          <p:nvPr>
            <p:ph type="title"/>
          </p:nvPr>
        </p:nvSpPr>
        <p:spPr/>
        <p:txBody>
          <a:bodyPr/>
          <a:lstStyle/>
          <a:p>
            <a:r>
              <a:rPr lang="en-US" dirty="0"/>
              <a:t>How to Comment</a:t>
            </a:r>
          </a:p>
        </p:txBody>
      </p:sp>
      <p:sp>
        <p:nvSpPr>
          <p:cNvPr id="3" name="Content Placeholder 2">
            <a:extLst>
              <a:ext uri="{FF2B5EF4-FFF2-40B4-BE49-F238E27FC236}">
                <a16:creationId xmlns:a16="http://schemas.microsoft.com/office/drawing/2014/main" id="{E0EBB435-511E-41EB-A4E0-E316BD5D106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A42A872-DE8F-43DA-845A-FBDDAFE04146}"/>
              </a:ext>
            </a:extLst>
          </p:cNvPr>
          <p:cNvSpPr>
            <a:spLocks noGrp="1"/>
          </p:cNvSpPr>
          <p:nvPr>
            <p:ph type="sldNum" sz="quarter" idx="4"/>
          </p:nvPr>
        </p:nvSpPr>
        <p:spPr/>
        <p:txBody>
          <a:bodyPr/>
          <a:lstStyle/>
          <a:p>
            <a:fld id="{929B156A-F2AE-455E-BA3F-88D8357327A3}" type="slidenum">
              <a:rPr lang="en-US" smtClean="0"/>
              <a:t>3</a:t>
            </a:fld>
            <a:endParaRPr lang="en-US" dirty="0"/>
          </a:p>
        </p:txBody>
      </p:sp>
      <p:pic>
        <p:nvPicPr>
          <p:cNvPr id="5" name="Picture 4" descr="Q and A box">
            <a:extLst>
              <a:ext uri="{FF2B5EF4-FFF2-40B4-BE49-F238E27FC236}">
                <a16:creationId xmlns:a16="http://schemas.microsoft.com/office/drawing/2014/main" id="{3F9B66F9-B4EB-4F2E-87A9-DFCE137A7ABC}"/>
              </a:ext>
            </a:extLst>
          </p:cNvPr>
          <p:cNvPicPr>
            <a:picLocks noChangeAspect="1"/>
          </p:cNvPicPr>
          <p:nvPr/>
        </p:nvPicPr>
        <p:blipFill>
          <a:blip r:embed="rId3"/>
          <a:stretch>
            <a:fillRect/>
          </a:stretch>
        </p:blipFill>
        <p:spPr>
          <a:xfrm>
            <a:off x="0" y="0"/>
            <a:ext cx="12191999" cy="6858000"/>
          </a:xfrm>
          <a:prstGeom prst="rect">
            <a:avLst/>
          </a:prstGeom>
        </p:spPr>
      </p:pic>
      <p:pic>
        <p:nvPicPr>
          <p:cNvPr id="6" name="Picture 5" descr="Q and A Box ">
            <a:extLst>
              <a:ext uri="{FF2B5EF4-FFF2-40B4-BE49-F238E27FC236}">
                <a16:creationId xmlns:a16="http://schemas.microsoft.com/office/drawing/2014/main" id="{1BCC7987-B0AE-433F-A5D3-AE64A8D92E9F}"/>
              </a:ext>
            </a:extLst>
          </p:cNvPr>
          <p:cNvPicPr>
            <a:picLocks noChangeAspect="1"/>
          </p:cNvPicPr>
          <p:nvPr/>
        </p:nvPicPr>
        <p:blipFill>
          <a:blip r:embed="rId4"/>
          <a:stretch>
            <a:fillRect/>
          </a:stretch>
        </p:blipFill>
        <p:spPr>
          <a:xfrm>
            <a:off x="9243218" y="457200"/>
            <a:ext cx="2948781" cy="6352070"/>
          </a:xfrm>
          <a:prstGeom prst="rect">
            <a:avLst/>
          </a:prstGeom>
        </p:spPr>
      </p:pic>
    </p:spTree>
    <p:extLst>
      <p:ext uri="{BB962C8B-B14F-4D97-AF65-F5344CB8AC3E}">
        <p14:creationId xmlns:p14="http://schemas.microsoft.com/office/powerpoint/2010/main" val="18084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7084-A5C2-40BE-BFCF-206EC3E83CCE}"/>
              </a:ext>
            </a:extLst>
          </p:cNvPr>
          <p:cNvSpPr>
            <a:spLocks noGrp="1"/>
          </p:cNvSpPr>
          <p:nvPr>
            <p:ph type="title"/>
          </p:nvPr>
        </p:nvSpPr>
        <p:spPr/>
        <p:txBody>
          <a:bodyPr>
            <a:normAutofit/>
          </a:bodyPr>
          <a:lstStyle/>
          <a:p>
            <a:r>
              <a:rPr lang="en-US" sz="5400" dirty="0">
                <a:solidFill>
                  <a:schemeClr val="tx1">
                    <a:lumMod val="50000"/>
                  </a:schemeClr>
                </a:solidFill>
              </a:rPr>
              <a:t>Agenda</a:t>
            </a:r>
          </a:p>
        </p:txBody>
      </p:sp>
      <p:sp>
        <p:nvSpPr>
          <p:cNvPr id="3" name="Content Placeholder 2">
            <a:extLst>
              <a:ext uri="{FF2B5EF4-FFF2-40B4-BE49-F238E27FC236}">
                <a16:creationId xmlns:a16="http://schemas.microsoft.com/office/drawing/2014/main" id="{97537760-43AA-44D9-96A3-EB162708B80E}"/>
              </a:ext>
            </a:extLst>
          </p:cNvPr>
          <p:cNvSpPr>
            <a:spLocks noGrp="1"/>
          </p:cNvSpPr>
          <p:nvPr>
            <p:ph idx="1"/>
          </p:nvPr>
        </p:nvSpPr>
        <p:spPr/>
        <p:txBody>
          <a:bodyPr>
            <a:normAutofit fontScale="92500" lnSpcReduction="10000"/>
          </a:bodyPr>
          <a:lstStyle/>
          <a:p>
            <a:r>
              <a:rPr lang="en-US" sz="4800" dirty="0"/>
              <a:t>Plan background</a:t>
            </a:r>
          </a:p>
          <a:p>
            <a:r>
              <a:rPr lang="en-US" sz="4800" dirty="0"/>
              <a:t>Annual Action Plan Amendment Summary</a:t>
            </a:r>
          </a:p>
          <a:p>
            <a:r>
              <a:rPr lang="en-US" sz="4800" dirty="0"/>
              <a:t>Citizen Participation Plan Amendment Summary</a:t>
            </a:r>
          </a:p>
          <a:p>
            <a:r>
              <a:rPr lang="en-US" sz="4800" dirty="0"/>
              <a:t>Questions</a:t>
            </a:r>
          </a:p>
        </p:txBody>
      </p:sp>
      <p:sp>
        <p:nvSpPr>
          <p:cNvPr id="4" name="Slide Number Placeholder 3">
            <a:extLst>
              <a:ext uri="{FF2B5EF4-FFF2-40B4-BE49-F238E27FC236}">
                <a16:creationId xmlns:a16="http://schemas.microsoft.com/office/drawing/2014/main" id="{0D1962EE-95EE-48D8-B661-8A6C12B1917F}"/>
              </a:ext>
            </a:extLst>
          </p:cNvPr>
          <p:cNvSpPr>
            <a:spLocks noGrp="1"/>
          </p:cNvSpPr>
          <p:nvPr>
            <p:ph type="sldNum" sz="quarter" idx="4"/>
          </p:nvPr>
        </p:nvSpPr>
        <p:spPr/>
        <p:txBody>
          <a:bodyPr/>
          <a:lstStyle/>
          <a:p>
            <a:fld id="{929B156A-F2AE-455E-BA3F-88D8357327A3}" type="slidenum">
              <a:rPr lang="en-US" smtClean="0"/>
              <a:t>4</a:t>
            </a:fld>
            <a:endParaRPr lang="en-US" dirty="0"/>
          </a:p>
        </p:txBody>
      </p:sp>
    </p:spTree>
    <p:extLst>
      <p:ext uri="{BB962C8B-B14F-4D97-AF65-F5344CB8AC3E}">
        <p14:creationId xmlns:p14="http://schemas.microsoft.com/office/powerpoint/2010/main" val="216432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3649-E3F4-467C-8DEE-EF5F6EE3FAA1}"/>
              </a:ext>
            </a:extLst>
          </p:cNvPr>
          <p:cNvSpPr>
            <a:spLocks noGrp="1"/>
          </p:cNvSpPr>
          <p:nvPr>
            <p:ph type="title"/>
          </p:nvPr>
        </p:nvSpPr>
        <p:spPr/>
        <p:txBody>
          <a:bodyPr>
            <a:normAutofit/>
          </a:bodyPr>
          <a:lstStyle/>
          <a:p>
            <a:r>
              <a:rPr lang="en-US" sz="5400" dirty="0">
                <a:solidFill>
                  <a:schemeClr val="tx1">
                    <a:lumMod val="50000"/>
                  </a:schemeClr>
                </a:solidFill>
              </a:rPr>
              <a:t>Plan Background</a:t>
            </a:r>
          </a:p>
        </p:txBody>
      </p:sp>
      <p:sp>
        <p:nvSpPr>
          <p:cNvPr id="3" name="Content Placeholder 2">
            <a:extLst>
              <a:ext uri="{FF2B5EF4-FFF2-40B4-BE49-F238E27FC236}">
                <a16:creationId xmlns:a16="http://schemas.microsoft.com/office/drawing/2014/main" id="{573B7DE9-1472-42DD-8FAA-02775863D88D}"/>
              </a:ext>
            </a:extLst>
          </p:cNvPr>
          <p:cNvSpPr>
            <a:spLocks noGrp="1"/>
          </p:cNvSpPr>
          <p:nvPr>
            <p:ph idx="1"/>
          </p:nvPr>
        </p:nvSpPr>
        <p:spPr/>
        <p:txBody>
          <a:bodyPr>
            <a:noAutofit/>
          </a:bodyPr>
          <a:lstStyle/>
          <a:p>
            <a:r>
              <a:rPr lang="en-US" sz="2000" dirty="0"/>
              <a:t>On March 27, 2020, Congress passed the Coronavirus Aid, Relief, and Economic Security Act or the “CARES Act”. The Act identified additional funding for the Emergency Solutions Grant (ESG) Program, the Community Development Block Grant (CDBG) program, and the Housing Opportunities for Persons with AIDS (HOPWA) to support preparation for, and response to, the community impacts of the COVID-19 pandemic. </a:t>
            </a:r>
          </a:p>
          <a:p>
            <a:pPr marL="0" indent="0">
              <a:buNone/>
            </a:pPr>
            <a:endParaRPr lang="en-US" sz="2000" dirty="0"/>
          </a:p>
          <a:p>
            <a:r>
              <a:rPr lang="en-US" sz="2000" dirty="0"/>
              <a:t>$5 billion in supplemental Community Development Block Grant (CDBG-CV)</a:t>
            </a:r>
          </a:p>
          <a:p>
            <a:pPr marL="0" indent="0">
              <a:buNone/>
            </a:pPr>
            <a:r>
              <a:rPr lang="en-US" sz="2000" dirty="0"/>
              <a:t>      $4 billion in supplemental Emergency Solutions Grant (ESG-CV)  </a:t>
            </a:r>
          </a:p>
          <a:p>
            <a:pPr marL="457176" lvl="1" indent="0">
              <a:buNone/>
            </a:pPr>
            <a:endParaRPr lang="en-US" sz="2000" dirty="0"/>
          </a:p>
          <a:p>
            <a:r>
              <a:rPr lang="en-US" sz="2000" dirty="0"/>
              <a:t>The distribution plan of the U.S. Department of Housing and Urban Development (HUD) for the additional funding includes multiple phases to allow for quick access to funding necessary to address the immediate crisis resulting from the rising pandemic. </a:t>
            </a:r>
          </a:p>
          <a:p>
            <a:endParaRPr lang="en-US" sz="2400" dirty="0"/>
          </a:p>
          <a:p>
            <a:endParaRPr lang="en-US" sz="2000" dirty="0"/>
          </a:p>
        </p:txBody>
      </p:sp>
      <p:sp>
        <p:nvSpPr>
          <p:cNvPr id="4" name="Slide Number Placeholder 3">
            <a:extLst>
              <a:ext uri="{FF2B5EF4-FFF2-40B4-BE49-F238E27FC236}">
                <a16:creationId xmlns:a16="http://schemas.microsoft.com/office/drawing/2014/main" id="{AE3AE470-E3E6-4BE9-B2EC-F623E73D7391}"/>
              </a:ext>
            </a:extLst>
          </p:cNvPr>
          <p:cNvSpPr>
            <a:spLocks noGrp="1"/>
          </p:cNvSpPr>
          <p:nvPr>
            <p:ph type="sldNum" sz="quarter" idx="4"/>
          </p:nvPr>
        </p:nvSpPr>
        <p:spPr/>
        <p:txBody>
          <a:bodyPr/>
          <a:lstStyle/>
          <a:p>
            <a:fld id="{929B156A-F2AE-455E-BA3F-88D8357327A3}" type="slidenum">
              <a:rPr lang="en-US" smtClean="0"/>
              <a:t>5</a:t>
            </a:fld>
            <a:endParaRPr lang="en-US" dirty="0"/>
          </a:p>
        </p:txBody>
      </p:sp>
    </p:spTree>
    <p:extLst>
      <p:ext uri="{BB962C8B-B14F-4D97-AF65-F5344CB8AC3E}">
        <p14:creationId xmlns:p14="http://schemas.microsoft.com/office/powerpoint/2010/main" val="130688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5FDF-1141-438D-AB56-3696C0AD6AF4}"/>
              </a:ext>
            </a:extLst>
          </p:cNvPr>
          <p:cNvSpPr>
            <a:spLocks noGrp="1"/>
          </p:cNvSpPr>
          <p:nvPr>
            <p:ph type="title"/>
          </p:nvPr>
        </p:nvSpPr>
        <p:spPr/>
        <p:txBody>
          <a:bodyPr>
            <a:normAutofit/>
          </a:bodyPr>
          <a:lstStyle/>
          <a:p>
            <a:r>
              <a:rPr lang="en-US" sz="5400" dirty="0">
                <a:solidFill>
                  <a:schemeClr val="tx1">
                    <a:lumMod val="50000"/>
                  </a:schemeClr>
                </a:solidFill>
              </a:rPr>
              <a:t>Summary of Amendments </a:t>
            </a:r>
          </a:p>
        </p:txBody>
      </p:sp>
      <p:sp>
        <p:nvSpPr>
          <p:cNvPr id="3" name="Content Placeholder 2">
            <a:extLst>
              <a:ext uri="{FF2B5EF4-FFF2-40B4-BE49-F238E27FC236}">
                <a16:creationId xmlns:a16="http://schemas.microsoft.com/office/drawing/2014/main" id="{99D793FF-BF26-45BF-A21D-A105752BEA74}"/>
              </a:ext>
            </a:extLst>
          </p:cNvPr>
          <p:cNvSpPr>
            <a:spLocks noGrp="1"/>
          </p:cNvSpPr>
          <p:nvPr>
            <p:ph idx="1"/>
          </p:nvPr>
        </p:nvSpPr>
        <p:spPr>
          <a:xfrm>
            <a:off x="1219200" y="1752602"/>
            <a:ext cx="10203976" cy="4373563"/>
          </a:xfrm>
        </p:spPr>
        <p:txBody>
          <a:bodyPr>
            <a:noAutofit/>
          </a:bodyPr>
          <a:lstStyle/>
          <a:p>
            <a:r>
              <a:rPr lang="en-US" sz="2400" dirty="0"/>
              <a:t>To incorporate additional funding from HUD’s CARES Act distribution plan for the second tranche of CARES Act funding in the CDBG and ESG programs.</a:t>
            </a:r>
          </a:p>
          <a:p>
            <a:r>
              <a:rPr lang="en-US" sz="2400" dirty="0"/>
              <a:t>To describe the Methods of Distribution (MOD) for the CARES Act funding in the CDBG and ESG programs</a:t>
            </a:r>
          </a:p>
          <a:p>
            <a:r>
              <a:rPr lang="en-US" sz="2400" dirty="0"/>
              <a:t>To add in language to the Housing Trust Fund (HTF) method of distribution to better align the funding with HUD’s regulations and add flexibility to the HTF funding</a:t>
            </a:r>
          </a:p>
          <a:p>
            <a:r>
              <a:rPr lang="en-US" sz="2400" dirty="0"/>
              <a:t>Amend the Citizen Participation Requirements to add expedited procedures for consolidated planning submissions describing the use of fiscal year 2019 or 2020 annual formula funds for CPD programs, and for CDBG-CV and ESG-CV funds</a:t>
            </a:r>
          </a:p>
        </p:txBody>
      </p:sp>
      <p:sp>
        <p:nvSpPr>
          <p:cNvPr id="4" name="Slide Number Placeholder 3">
            <a:extLst>
              <a:ext uri="{FF2B5EF4-FFF2-40B4-BE49-F238E27FC236}">
                <a16:creationId xmlns:a16="http://schemas.microsoft.com/office/drawing/2014/main" id="{8B7705F0-5154-440F-9FAB-6311D963F69D}"/>
              </a:ext>
            </a:extLst>
          </p:cNvPr>
          <p:cNvSpPr>
            <a:spLocks noGrp="1"/>
          </p:cNvSpPr>
          <p:nvPr>
            <p:ph type="sldNum" sz="quarter" idx="4"/>
          </p:nvPr>
        </p:nvSpPr>
        <p:spPr/>
        <p:txBody>
          <a:bodyPr/>
          <a:lstStyle/>
          <a:p>
            <a:r>
              <a:rPr lang="en-US" dirty="0"/>
              <a:t>6</a:t>
            </a:r>
          </a:p>
        </p:txBody>
      </p:sp>
    </p:spTree>
    <p:extLst>
      <p:ext uri="{BB962C8B-B14F-4D97-AF65-F5344CB8AC3E}">
        <p14:creationId xmlns:p14="http://schemas.microsoft.com/office/powerpoint/2010/main" val="227040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FA82-3117-4D1F-85C4-13C682D4E1A7}"/>
              </a:ext>
            </a:extLst>
          </p:cNvPr>
          <p:cNvSpPr>
            <a:spLocks noGrp="1"/>
          </p:cNvSpPr>
          <p:nvPr>
            <p:ph type="title"/>
          </p:nvPr>
        </p:nvSpPr>
        <p:spPr>
          <a:xfrm>
            <a:off x="2470245" y="805218"/>
            <a:ext cx="7689755" cy="718782"/>
          </a:xfrm>
        </p:spPr>
        <p:txBody>
          <a:bodyPr>
            <a:normAutofit fontScale="90000"/>
          </a:bodyPr>
          <a:lstStyle/>
          <a:p>
            <a:r>
              <a:rPr lang="en-US" sz="5400" dirty="0">
                <a:solidFill>
                  <a:schemeClr val="tx1">
                    <a:lumMod val="50000"/>
                  </a:schemeClr>
                </a:solidFill>
              </a:rPr>
              <a:t>Community Development Block Grant (CDBG-CV2) </a:t>
            </a:r>
          </a:p>
        </p:txBody>
      </p:sp>
      <p:sp>
        <p:nvSpPr>
          <p:cNvPr id="3" name="Content Placeholder 2">
            <a:extLst>
              <a:ext uri="{FF2B5EF4-FFF2-40B4-BE49-F238E27FC236}">
                <a16:creationId xmlns:a16="http://schemas.microsoft.com/office/drawing/2014/main" id="{30A2F27C-5DE4-40C6-AC6D-E522DC76B500}"/>
              </a:ext>
            </a:extLst>
          </p:cNvPr>
          <p:cNvSpPr>
            <a:spLocks noGrp="1"/>
          </p:cNvSpPr>
          <p:nvPr>
            <p:ph idx="1"/>
          </p:nvPr>
        </p:nvSpPr>
        <p:spPr>
          <a:xfrm>
            <a:off x="1219200" y="1524000"/>
            <a:ext cx="9855200" cy="5054600"/>
          </a:xfrm>
        </p:spPr>
        <p:txBody>
          <a:bodyPr>
            <a:normAutofit/>
          </a:bodyPr>
          <a:lstStyle/>
          <a:p>
            <a:endParaRPr lang="en-US" sz="3500" dirty="0"/>
          </a:p>
          <a:p>
            <a:endParaRPr lang="en-US" sz="3500" dirty="0"/>
          </a:p>
          <a:p>
            <a:r>
              <a:rPr lang="en-US" sz="3500" dirty="0"/>
              <a:t>CDBG-CV2 is receiving approximately $105,335,045 as a one-time allocation of funds made available by the </a:t>
            </a:r>
            <a:r>
              <a:rPr lang="en-US" dirty="0"/>
              <a:t>Coronavirus Aid, Relief, and Economic Security Act or the “CARES Act”. </a:t>
            </a:r>
            <a:endParaRPr lang="en-US" sz="3500" dirty="0"/>
          </a:p>
        </p:txBody>
      </p:sp>
      <p:sp>
        <p:nvSpPr>
          <p:cNvPr id="4" name="Slide Number Placeholder 3">
            <a:extLst>
              <a:ext uri="{FF2B5EF4-FFF2-40B4-BE49-F238E27FC236}">
                <a16:creationId xmlns:a16="http://schemas.microsoft.com/office/drawing/2014/main" id="{5B4E4276-A33D-43DB-A7A5-0FA2BF271331}"/>
              </a:ext>
            </a:extLst>
          </p:cNvPr>
          <p:cNvSpPr>
            <a:spLocks noGrp="1"/>
          </p:cNvSpPr>
          <p:nvPr>
            <p:ph type="sldNum" sz="quarter" idx="4"/>
          </p:nvPr>
        </p:nvSpPr>
        <p:spPr/>
        <p:txBody>
          <a:bodyPr/>
          <a:lstStyle/>
          <a:p>
            <a:fld id="{929B156A-F2AE-455E-BA3F-88D8357327A3}" type="slidenum">
              <a:rPr lang="en-US" smtClean="0"/>
              <a:t>7</a:t>
            </a:fld>
            <a:endParaRPr lang="en-US" dirty="0"/>
          </a:p>
        </p:txBody>
      </p:sp>
    </p:spTree>
    <p:extLst>
      <p:ext uri="{BB962C8B-B14F-4D97-AF65-F5344CB8AC3E}">
        <p14:creationId xmlns:p14="http://schemas.microsoft.com/office/powerpoint/2010/main" val="347847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ABAE-3BB9-4C21-9A6C-D41D6204C24C}"/>
              </a:ext>
            </a:extLst>
          </p:cNvPr>
          <p:cNvSpPr>
            <a:spLocks noGrp="1"/>
          </p:cNvSpPr>
          <p:nvPr>
            <p:ph type="title"/>
          </p:nvPr>
        </p:nvSpPr>
        <p:spPr>
          <a:xfrm>
            <a:off x="2336800" y="457200"/>
            <a:ext cx="8737600" cy="1066800"/>
          </a:xfrm>
        </p:spPr>
        <p:txBody>
          <a:bodyPr/>
          <a:lstStyle/>
          <a:p>
            <a:r>
              <a:rPr lang="en-US" sz="5400" dirty="0">
                <a:solidFill>
                  <a:schemeClr val="tx1">
                    <a:lumMod val="50000"/>
                  </a:schemeClr>
                </a:solidFill>
              </a:rPr>
              <a:t>CDBG-CV2 -Use of Funds</a:t>
            </a:r>
            <a:r>
              <a:rPr lang="en-US" dirty="0">
                <a:solidFill>
                  <a:schemeClr val="tx1">
                    <a:lumMod val="50000"/>
                  </a:schemeClr>
                </a:solidFill>
              </a:rPr>
              <a:t>	</a:t>
            </a:r>
          </a:p>
        </p:txBody>
      </p:sp>
      <p:sp>
        <p:nvSpPr>
          <p:cNvPr id="4" name="Slide Number Placeholder 3">
            <a:extLst>
              <a:ext uri="{FF2B5EF4-FFF2-40B4-BE49-F238E27FC236}">
                <a16:creationId xmlns:a16="http://schemas.microsoft.com/office/drawing/2014/main" id="{07244962-82A0-4C63-9209-E6243DB83421}"/>
              </a:ext>
            </a:extLst>
          </p:cNvPr>
          <p:cNvSpPr>
            <a:spLocks noGrp="1"/>
          </p:cNvSpPr>
          <p:nvPr>
            <p:ph type="sldNum" sz="quarter" idx="4"/>
          </p:nvPr>
        </p:nvSpPr>
        <p:spPr/>
        <p:txBody>
          <a:bodyPr/>
          <a:lstStyle/>
          <a:p>
            <a:fld id="{929B156A-F2AE-455E-BA3F-88D8357327A3}" type="slidenum">
              <a:rPr lang="en-US" smtClean="0"/>
              <a:t>8</a:t>
            </a:fld>
            <a:endParaRPr lang="en-US" dirty="0"/>
          </a:p>
        </p:txBody>
      </p:sp>
      <p:sp>
        <p:nvSpPr>
          <p:cNvPr id="5" name="Content Placeholder 4">
            <a:extLst>
              <a:ext uri="{FF2B5EF4-FFF2-40B4-BE49-F238E27FC236}">
                <a16:creationId xmlns:a16="http://schemas.microsoft.com/office/drawing/2014/main" id="{D69F704B-A6B8-48D5-A6F1-DEDBDD7E92B3}"/>
              </a:ext>
            </a:extLst>
          </p:cNvPr>
          <p:cNvSpPr>
            <a:spLocks noGrp="1"/>
          </p:cNvSpPr>
          <p:nvPr>
            <p:ph idx="1"/>
          </p:nvPr>
        </p:nvSpPr>
        <p:spPr/>
        <p:txBody>
          <a:bodyPr>
            <a:normAutofit fontScale="92500" lnSpcReduction="10000"/>
          </a:bodyPr>
          <a:lstStyle/>
          <a:p>
            <a:r>
              <a:rPr lang="en-US" dirty="0"/>
              <a:t>Grantees will be able to identify up to three activities for their allocation from the following activities prioritized for CDBG-CV funding:</a:t>
            </a:r>
            <a:endParaRPr lang="en-US" sz="3600" dirty="0"/>
          </a:p>
          <a:p>
            <a:pPr lvl="1"/>
            <a:r>
              <a:rPr lang="en-US" dirty="0"/>
              <a:t>Public services to respond to COVID-19 impacts</a:t>
            </a:r>
            <a:endParaRPr lang="en-US" sz="3200" dirty="0"/>
          </a:p>
          <a:p>
            <a:pPr lvl="1"/>
            <a:r>
              <a:rPr lang="en-US" dirty="0"/>
              <a:t>Public facility improvements to increase capacity for healthcare facilities</a:t>
            </a:r>
            <a:endParaRPr lang="en-US" sz="3200" dirty="0"/>
          </a:p>
          <a:p>
            <a:pPr lvl="1"/>
            <a:r>
              <a:rPr lang="en-US" dirty="0"/>
              <a:t>Housing facilities for persons experiencing homelessness</a:t>
            </a:r>
            <a:endParaRPr lang="en-US" sz="3200" dirty="0"/>
          </a:p>
          <a:p>
            <a:pPr lvl="1"/>
            <a:r>
              <a:rPr lang="en-US" dirty="0"/>
              <a:t>Economic development to support needs for working capital and furniture, fixtures, and equipment focusing on safety requirements</a:t>
            </a:r>
            <a:endParaRPr lang="en-US" sz="3200" dirty="0"/>
          </a:p>
          <a:p>
            <a:pPr lvl="1"/>
            <a:r>
              <a:rPr lang="en-US" dirty="0"/>
              <a:t>Provide homeless assistance and prevention services</a:t>
            </a:r>
          </a:p>
        </p:txBody>
      </p:sp>
    </p:spTree>
    <p:extLst>
      <p:ext uri="{BB962C8B-B14F-4D97-AF65-F5344CB8AC3E}">
        <p14:creationId xmlns:p14="http://schemas.microsoft.com/office/powerpoint/2010/main" val="22426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C6B8-5340-4FE0-9BDC-ABCB262FB02D}"/>
              </a:ext>
            </a:extLst>
          </p:cNvPr>
          <p:cNvSpPr>
            <a:spLocks noGrp="1"/>
          </p:cNvSpPr>
          <p:nvPr>
            <p:ph type="title"/>
          </p:nvPr>
        </p:nvSpPr>
        <p:spPr>
          <a:xfrm>
            <a:off x="3339548" y="731835"/>
            <a:ext cx="7768306" cy="524472"/>
          </a:xfrm>
        </p:spPr>
        <p:txBody>
          <a:bodyPr>
            <a:noAutofit/>
          </a:bodyPr>
          <a:lstStyle/>
          <a:p>
            <a:r>
              <a:rPr lang="en-US" sz="5400" dirty="0">
                <a:solidFill>
                  <a:schemeClr val="tx1">
                    <a:lumMod val="50000"/>
                  </a:schemeClr>
                </a:solidFill>
              </a:rPr>
              <a:t>CDBG CV2-Method of Distribution Part 1</a:t>
            </a:r>
          </a:p>
        </p:txBody>
      </p:sp>
      <p:sp>
        <p:nvSpPr>
          <p:cNvPr id="4" name="Slide Number Placeholder 3">
            <a:extLst>
              <a:ext uri="{FF2B5EF4-FFF2-40B4-BE49-F238E27FC236}">
                <a16:creationId xmlns:a16="http://schemas.microsoft.com/office/drawing/2014/main" id="{6DADE58B-9A0D-42EE-B000-96EDFDD57B0E}"/>
              </a:ext>
            </a:extLst>
          </p:cNvPr>
          <p:cNvSpPr>
            <a:spLocks noGrp="1"/>
          </p:cNvSpPr>
          <p:nvPr>
            <p:ph type="sldNum" sz="quarter" idx="4"/>
          </p:nvPr>
        </p:nvSpPr>
        <p:spPr/>
        <p:txBody>
          <a:bodyPr/>
          <a:lstStyle/>
          <a:p>
            <a:fld id="{929B156A-F2AE-455E-BA3F-88D8357327A3}" type="slidenum">
              <a:rPr lang="en-US" smtClean="0"/>
              <a:t>9</a:t>
            </a:fld>
            <a:endParaRPr lang="en-US" dirty="0"/>
          </a:p>
        </p:txBody>
      </p:sp>
      <p:sp>
        <p:nvSpPr>
          <p:cNvPr id="6" name="Content Placeholder 5">
            <a:extLst>
              <a:ext uri="{FF2B5EF4-FFF2-40B4-BE49-F238E27FC236}">
                <a16:creationId xmlns:a16="http://schemas.microsoft.com/office/drawing/2014/main" id="{86B65E5F-4B91-4595-B248-E71A358F68FB}"/>
              </a:ext>
            </a:extLst>
          </p:cNvPr>
          <p:cNvSpPr>
            <a:spLocks noGrp="1"/>
          </p:cNvSpPr>
          <p:nvPr>
            <p:ph idx="1"/>
          </p:nvPr>
        </p:nvSpPr>
        <p:spPr/>
        <p:txBody>
          <a:bodyPr>
            <a:normAutofit fontScale="77500" lnSpcReduction="20000"/>
          </a:bodyPr>
          <a:lstStyle/>
          <a:p>
            <a:endParaRPr lang="en-US" dirty="0"/>
          </a:p>
          <a:p>
            <a:r>
              <a:rPr lang="en-US" dirty="0"/>
              <a:t>Approximately $50 million of the CDBG-CV2 funding will be used to support California’s Home Key Program.  This funding would be available Statewide for both entitlement and non-entitlement communities.  </a:t>
            </a:r>
          </a:p>
          <a:p>
            <a:endParaRPr lang="en-US" dirty="0"/>
          </a:p>
          <a:p>
            <a:r>
              <a:rPr lang="en-US" dirty="0"/>
              <a:t>The use of these funds would be limited to Home Key unit rehabilitation costs and off-site infrastructure construction costs intended to support Home Key units.  </a:t>
            </a:r>
          </a:p>
          <a:p>
            <a:endParaRPr lang="en-US" dirty="0"/>
          </a:p>
          <a:p>
            <a:r>
              <a:rPr lang="en-US" dirty="0"/>
              <a:t>Funding would be available through June 30,2022, at which point any remaining Home Key funds left unencumbered would be allocated as per the formula in Part 2</a:t>
            </a:r>
          </a:p>
        </p:txBody>
      </p:sp>
    </p:spTree>
    <p:extLst>
      <p:ext uri="{BB962C8B-B14F-4D97-AF65-F5344CB8AC3E}">
        <p14:creationId xmlns:p14="http://schemas.microsoft.com/office/powerpoint/2010/main" val="3648610768"/>
      </p:ext>
    </p:extLst>
  </p:cSld>
  <p:clrMapOvr>
    <a:masterClrMapping/>
  </p:clrMapOvr>
</p:sld>
</file>

<file path=ppt/theme/theme1.xml><?xml version="1.0" encoding="utf-8"?>
<a:theme xmlns:a="http://schemas.openxmlformats.org/drawingml/2006/main" name="HCDPowerPointTemplate_curves">
  <a:themeElements>
    <a:clrScheme name="HCD Medium Background">
      <a:dk1>
        <a:srgbClr val="F69B11"/>
      </a:dk1>
      <a:lt1>
        <a:sysClr val="window" lastClr="FFFFFF"/>
      </a:lt1>
      <a:dk2>
        <a:srgbClr val="3396C0"/>
      </a:dk2>
      <a:lt2>
        <a:srgbClr val="FFFFFF"/>
      </a:lt2>
      <a:accent1>
        <a:srgbClr val="F69B11"/>
      </a:accent1>
      <a:accent2>
        <a:srgbClr val="EA1011"/>
      </a:accent2>
      <a:accent3>
        <a:srgbClr val="B3C042"/>
      </a:accent3>
      <a:accent4>
        <a:srgbClr val="F8F518"/>
      </a:accent4>
      <a:accent5>
        <a:srgbClr val="CFE7DE"/>
      </a:accent5>
      <a:accent6>
        <a:srgbClr val="1A468C"/>
      </a:accent6>
      <a:hlink>
        <a:srgbClr val="1A468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0F883F5BD04445A7BED992064FDB8C" ma:contentTypeVersion="10" ma:contentTypeDescription="Create a new document." ma:contentTypeScope="" ma:versionID="aa5114832d5cf6296e34a9a513dbf660">
  <xsd:schema xmlns:xsd="http://www.w3.org/2001/XMLSchema" xmlns:xs="http://www.w3.org/2001/XMLSchema" xmlns:p="http://schemas.microsoft.com/office/2006/metadata/properties" xmlns:ns1="http://schemas.microsoft.com/sharepoint/v3" xmlns:ns3="8aee6c7c-fa4f-44e9-afea-5d17f72f9aa7" targetNamespace="http://schemas.microsoft.com/office/2006/metadata/properties" ma:root="true" ma:fieldsID="82b80a4f8e208188fd911d5c688968c2" ns1:_="" ns3:_="">
    <xsd:import namespace="http://schemas.microsoft.com/sharepoint/v3"/>
    <xsd:import namespace="8aee6c7c-fa4f-44e9-afea-5d17f72f9aa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ee6c7c-fa4f-44e9-afea-5d17f72f9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481330-E862-4051-964F-E256AF6F71A6}">
  <ds:schemaRefs>
    <ds:schemaRef ds:uri="http://purl.org/dc/terms/"/>
    <ds:schemaRef ds:uri="http://schemas.microsoft.com/sharepoint/v3"/>
    <ds:schemaRef ds:uri="8aee6c7c-fa4f-44e9-afea-5d17f72f9aa7"/>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7552A18-99C7-4F5B-8F61-B8A2A5DF7F41}">
  <ds:schemaRefs>
    <ds:schemaRef ds:uri="http://schemas.microsoft.com/sharepoint/v3/contenttype/forms"/>
  </ds:schemaRefs>
</ds:datastoreItem>
</file>

<file path=customXml/itemProps3.xml><?xml version="1.0" encoding="utf-8"?>
<ds:datastoreItem xmlns:ds="http://schemas.openxmlformats.org/officeDocument/2006/customXml" ds:itemID="{05978C14-25A7-4470-B630-F3EE6D6BA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aee6c7c-fa4f-44e9-afea-5d17f72f9a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HCD_Curves</Template>
  <TotalTime>367</TotalTime>
  <Words>2122</Words>
  <Application>Microsoft Office PowerPoint</Application>
  <PresentationFormat>Widescreen</PresentationFormat>
  <Paragraphs>168</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LT Std 65 Medium</vt:lpstr>
      <vt:lpstr>Calibri</vt:lpstr>
      <vt:lpstr>Calibri Light</vt:lpstr>
      <vt:lpstr>Cambria</vt:lpstr>
      <vt:lpstr>HCDPowerPointTemplate_curves</vt:lpstr>
      <vt:lpstr> State of California   2019-2020 Annual Action Plan Second Substantial Amendment Citizen Participation Plan Amendment        </vt:lpstr>
      <vt:lpstr>Introductions</vt:lpstr>
      <vt:lpstr>How to Comment</vt:lpstr>
      <vt:lpstr>Agenda</vt:lpstr>
      <vt:lpstr>Plan Background</vt:lpstr>
      <vt:lpstr>Summary of Amendments </vt:lpstr>
      <vt:lpstr>Community Development Block Grant (CDBG-CV2) </vt:lpstr>
      <vt:lpstr>CDBG-CV2 -Use of Funds </vt:lpstr>
      <vt:lpstr>CDBG CV2-Method of Distribution Part 1</vt:lpstr>
      <vt:lpstr>CDBG CV2-Method of Distribution Part 2</vt:lpstr>
      <vt:lpstr>Emergency Solutions Grants Program ESG-CV2</vt:lpstr>
      <vt:lpstr>ESG-CV2 – Funding Priorities</vt:lpstr>
      <vt:lpstr>ESG-CV2 – Racial Equity</vt:lpstr>
      <vt:lpstr>ESG-CV2 – Method of Distribution</vt:lpstr>
      <vt:lpstr>ESG-CV2 – MOD Continued</vt:lpstr>
      <vt:lpstr>Housing Trust Fund (HTF) Method of Distribution </vt:lpstr>
      <vt:lpstr>Producing, Preserving &amp; Rehabilitating affordable housing</vt:lpstr>
      <vt:lpstr>Amended Citizen Participation Requirements</vt:lpstr>
      <vt:lpstr>Amended CPP Requirements – Expedited Procedures</vt:lpstr>
      <vt:lpstr>Thank you!</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the Impact of HCD’s Affordable Homeownership Programs: Recommendations</dc:title>
  <dc:creator>Sharygin, Claudia@HCD</dc:creator>
  <cp:lastModifiedBy>Arnaiz, Francisco@HCD</cp:lastModifiedBy>
  <cp:revision>12</cp:revision>
  <dcterms:created xsi:type="dcterms:W3CDTF">2019-03-06T17:09:45Z</dcterms:created>
  <dcterms:modified xsi:type="dcterms:W3CDTF">2020-09-14T21:52:09Z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0x010100F30F883F5BD04445A7BED992064FDB8C</vt:lpwstr>
  </property>
  <property fmtid="{D5CDD505-2E9C-101B-9397-08002B2CF9AE}" pid="3" name="_MarkAsFinal">
    <vt:bool>true</vt:bool>
  </property>
</Properties>
</file>